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44"/>
  </p:notesMasterIdLst>
  <p:handoutMasterIdLst>
    <p:handoutMasterId r:id="rId45"/>
  </p:handoutMasterIdLst>
  <p:sldIdLst>
    <p:sldId id="325" r:id="rId2"/>
    <p:sldId id="313" r:id="rId3"/>
    <p:sldId id="387" r:id="rId4"/>
    <p:sldId id="310" r:id="rId5"/>
    <p:sldId id="312" r:id="rId6"/>
    <p:sldId id="388" r:id="rId7"/>
    <p:sldId id="386" r:id="rId8"/>
    <p:sldId id="321" r:id="rId9"/>
    <p:sldId id="314" r:id="rId10"/>
    <p:sldId id="317" r:id="rId11"/>
    <p:sldId id="318" r:id="rId12"/>
    <p:sldId id="353" r:id="rId13"/>
    <p:sldId id="354" r:id="rId14"/>
    <p:sldId id="389" r:id="rId15"/>
    <p:sldId id="358" r:id="rId16"/>
    <p:sldId id="352" r:id="rId17"/>
    <p:sldId id="275" r:id="rId18"/>
    <p:sldId id="390" r:id="rId19"/>
    <p:sldId id="391" r:id="rId20"/>
    <p:sldId id="393" r:id="rId21"/>
    <p:sldId id="362" r:id="rId22"/>
    <p:sldId id="363" r:id="rId23"/>
    <p:sldId id="394" r:id="rId24"/>
    <p:sldId id="395" r:id="rId25"/>
    <p:sldId id="401" r:id="rId26"/>
    <p:sldId id="396" r:id="rId27"/>
    <p:sldId id="397" r:id="rId28"/>
    <p:sldId id="398" r:id="rId29"/>
    <p:sldId id="399" r:id="rId30"/>
    <p:sldId id="400" r:id="rId31"/>
    <p:sldId id="402" r:id="rId32"/>
    <p:sldId id="412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383" r:id="rId41"/>
    <p:sldId id="355" r:id="rId42"/>
    <p:sldId id="411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15BD"/>
    <a:srgbClr val="990000"/>
    <a:srgbClr val="E2F3F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7"/>
    <p:restoredTop sz="87776" autoAdjust="0"/>
  </p:normalViewPr>
  <p:slideViewPr>
    <p:cSldViewPr>
      <p:cViewPr varScale="1">
        <p:scale>
          <a:sx n="146" d="100"/>
          <a:sy n="146" d="100"/>
        </p:scale>
        <p:origin x="176" y="1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7348F-0B74-4747-B752-69C942F8EC99}" type="datetimeFigureOut">
              <a:rPr lang="en-US" altLang="zh-CN" smtClean="0"/>
              <a:t>4/25/20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5D53-AA90-1742-99BF-9AD77C3512D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00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fld id="{48C14618-CA5C-4CB3-994C-FDD68F87223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667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800EC6-4BFD-4754-8DDC-7AEAA68FD5D9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74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A6652A4-D71D-45C2-914E-52AFA868EEA3}" type="slidenum">
              <a:rPr lang="en-US" altLang="zh-CN" smtClean="0"/>
              <a:pPr>
                <a:spcBef>
                  <a:spcPct val="0"/>
                </a:spcBef>
              </a:pPr>
              <a:t>13</a:t>
            </a:fld>
            <a:endParaRPr lang="en-US" altLang="zh-CN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745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FE28F45-8B15-4034-979D-BACCEF167942}" type="slidenum">
              <a:rPr lang="en-US" altLang="zh-CN" smtClean="0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65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39C329-16D2-4A86-9CF4-5CDBF5963A67}" type="slidenum">
              <a:rPr lang="en-US" altLang="zh-CN" smtClean="0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088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1F1815-ABB0-45A0-AB18-B2BD36E4ED20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50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30A62F-359E-4730-B127-E20643B61D7D}" type="slidenum">
              <a:rPr lang="en-US" altLang="zh-CN" smtClean="0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92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1D7FD5-AE3F-433D-900B-C7F31AD312BC}" type="slidenum">
              <a:rPr lang="en-US" altLang="zh-CN" smtClean="0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84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CCA9AD2-5E0A-4E8A-907E-139C5C2067CB}" type="slidenum">
              <a:rPr lang="en-US" altLang="zh-CN" smtClean="0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046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C565B7B-100E-4A10-97D6-5B041D6B5E26}" type="slidenum">
              <a:rPr lang="en-US" altLang="zh-CN" smtClean="0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2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7B6AD3C6-EA24-E545-AFA1-BCDF43A9B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F3EDBCC-F1DF-7F4B-A70A-F76FBFE9107B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2D0F073-2393-904B-ACAF-C99AA3F42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F3C8330-DDD0-5A47-A755-D561B3BF7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141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3B014A52-DC73-E44B-9ED7-376ED64FA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65B3F42-A239-2B47-9B67-657807D233DE}" type="slidenum">
              <a:rPr lang="en-US" altLang="zh-CN" smtClean="0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6A3F538-0D16-D54D-89A9-65BAEAFC0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A2F018F1-3AD8-D143-9262-E82E0906FD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4475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3B014A52-DC73-E44B-9ED7-376ED64FA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65B3F42-A239-2B47-9B67-657807D233DE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6A3F538-0D16-D54D-89A9-65BAEAFC0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A2F018F1-3AD8-D143-9262-E82E0906FD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001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4C8CE32-B6C7-9C49-A6A4-F955C4465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491BB0-0939-6841-819F-ACE240E44B46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AC7BAB6-FD5C-FB46-AEE5-6C85199DD9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9B2ABBB0-88AC-514E-A90B-1CB3E104B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325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7108867-B59E-0D46-8DFB-249525136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1E9F6B3-4285-1C4B-9559-BFFAFD0D7094}" type="slidenum">
              <a:rPr lang="en-US" altLang="zh-CN" smtClean="0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3B62A0E-8176-744C-977D-EBDB265A0A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40F9800-61B6-4048-A13C-352B83FE4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7428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F4FD21B2-44A1-0C4D-89CD-5B1F40053B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2690F37-EB2B-474D-B3C9-B974403C8DEF}" type="slidenum">
              <a:rPr lang="en-US" altLang="zh-CN" smtClean="0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6D3E11C-A1F1-AC4C-B56F-FADD371E69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04E1F6DE-2EF2-C94B-8C6F-AE67785D8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450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0C423614-29A2-554B-A42D-03C654324E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5546887-DC7F-DF41-AF75-A4CDD12F0532}" type="slidenum">
              <a:rPr lang="en-US" altLang="zh-CN" smtClean="0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4771989-57DA-BA40-B467-474EBCCE88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A47C8C81-45D1-944D-8775-573D19ECB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160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F345C96-EE61-4F86-BF25-88170F286969}" type="slidenum">
              <a:rPr lang="en-US" altLang="zh-CN" smtClean="0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03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B4324CD4-D477-694F-BEB5-326CE941ECD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64D07D4E-5C9D-AA4E-ACC1-B1F37198B6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10AB2F2F-A17D-5647-81DE-35B4E78CEEA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240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3F737C-8326-0549-9D0D-1ED6B11F04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8BAC1DE-003D-6143-ACB1-5B7E90A53F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763B2B0-9A86-CD41-9871-D0C0B60483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919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A2938F3-324E-C34E-B9AF-889065B538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A432BCD-3928-2E4A-BA0A-B32C1FB3AF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68D95BD-E864-F64D-B479-45E673F5BD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21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F7EB5-C1D6-8346-BD65-60A65FB472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653F8-BF5D-384C-AB50-39D4FB4DAEE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D5C952-471B-C94E-BAA8-0D1AEBFC1A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276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85229101-DB26-1243-A645-E8BBF3BEF9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14C5CF-19D0-1E48-BBCC-92BF9AEC20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ED34A8B-87E2-1E40-AFF4-AF45D59BB8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592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单击此处编辑母版文本样式</a:t>
            </a:r>
            <a:endParaRPr lang="en-US" altLang="zh-CN" dirty="0"/>
          </a:p>
          <a:p>
            <a:pPr lvl="1"/>
            <a:r>
              <a:rPr lang="en-US" altLang="zh-CN" dirty="0" err="1"/>
              <a:t>第二级</a:t>
            </a:r>
            <a:endParaRPr lang="en-US" altLang="zh-CN" dirty="0"/>
          </a:p>
          <a:p>
            <a:pPr lvl="2"/>
            <a:r>
              <a:rPr lang="en-US" altLang="zh-CN" dirty="0" err="1"/>
              <a:t>第三级</a:t>
            </a:r>
            <a:endParaRPr lang="en-US" altLang="zh-CN" dirty="0"/>
          </a:p>
          <a:p>
            <a:pPr lvl="3"/>
            <a:r>
              <a:rPr lang="en-US" altLang="zh-CN" dirty="0" err="1"/>
              <a:t>第四级</a:t>
            </a:r>
            <a:endParaRPr lang="en-US" altLang="zh-CN" dirty="0"/>
          </a:p>
          <a:p>
            <a:pPr lvl="4"/>
            <a:r>
              <a:rPr lang="en-US" altLang="zh-CN" dirty="0" err="1"/>
              <a:t>第五级</a:t>
            </a:r>
            <a:endParaRPr lang="en-US" altLang="zh-CN" dirty="0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37676"/>
            <a:ext cx="125963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1" lang="en-US" altLang="zh-CN" sz="1600" kern="1200" dirty="0" smtClean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59632" y="6537676"/>
            <a:ext cx="6703268" cy="30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 i="0"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37678"/>
            <a:ext cx="94644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b="0" i="0"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fld id="{EF2CBC89-708E-48CD-BCD6-CCB7D6409ED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22" r:id="rId2"/>
    <p:sldLayoutId id="2147483923" r:id="rId3"/>
    <p:sldLayoutId id="2147483926" r:id="rId4"/>
    <p:sldLayoutId id="2147483927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6000" dirty="0">
                <a:latin typeface="SimSun" panose="02010600030101010101" pitchFamily="2" charset="-122"/>
                <a:ea typeface="SimSun" panose="02010600030101010101" pitchFamily="2" charset="-122"/>
              </a:rPr>
              <a:t>格</a:t>
            </a:r>
            <a:endParaRPr lang="en-US" altLang="zh-CN" sz="6000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539652"/>
          </a:xfrm>
        </p:spPr>
        <p:txBody>
          <a:bodyPr/>
          <a:lstStyle/>
          <a:p>
            <a:pPr eaLnBrk="1" hangingPunct="1"/>
            <a:r>
              <a:rPr kumimoji="0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离散数学</a:t>
            </a:r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/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/>
            <a:r>
              <a:rPr kumimoji="0"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马晓星</a:t>
            </a:r>
            <a:endParaRPr kumimoji="0"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南京大学・计算机科学与技术系</a:t>
            </a:r>
          </a:p>
          <a:p>
            <a:pPr eaLnBrk="1" hangingPunct="1"/>
            <a:endParaRPr kumimoji="0" lang="zh-CN" altLang="en-US" sz="3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0FD03-B7FC-9F47-831D-541B062E7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259632" cy="30321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2020</a:t>
            </a: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年</a:t>
            </a:r>
            <a:r>
              <a: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3</a:t>
            </a: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月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49CDF43-0717-4043-9BE9-95CC2358E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640" y="6537676"/>
            <a:ext cx="6631259" cy="30321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本投影片及相应音视频仅供修读本课程同学使用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450AEBB-96DA-7444-9C6F-86140D5CB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2CBC89-708E-48CD-BCD6-CCB7D6409EDD}" type="slidenum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iTi" panose="02010609060101010101" pitchFamily="49" charset="-122"/>
              <a:ea typeface="KaiT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28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C4110AB-179D-CA4F-9589-494A9FB46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04813"/>
            <a:ext cx="7543800" cy="1012825"/>
          </a:xfrm>
        </p:spPr>
        <p:txBody>
          <a:bodyPr/>
          <a:lstStyle/>
          <a:p>
            <a:pPr eaLnBrk="1" hangingPunct="1"/>
            <a:r>
              <a:rPr lang="zh-CN" altLang="en-US"/>
              <a:t>格的性质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9" name="Rectangle 3">
                <a:extLst>
                  <a:ext uri="{FF2B5EF4-FFF2-40B4-BE49-F238E27FC236}">
                    <a16:creationId xmlns:a16="http://schemas.microsoft.com/office/drawing/2014/main" id="{EAAF5886-4530-4D4D-98E3-FE21919CE4C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eaLnBrk="1" hangingPunct="1">
                  <a:lnSpc>
                    <a:spcPct val="11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</a:rPr>
                  <a:t>是格，则：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itchFamily="2" charset="2"/>
                  </a:rPr>
                  <a:t>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a,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 err="1">
                    <a:latin typeface="Times New Roman" panose="02020603050405020304" pitchFamily="18" charset="0"/>
                    <a:sym typeface="Symbol" pitchFamily="2" charset="2"/>
                  </a:rPr>
                  <a:t>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:</a:t>
                </a:r>
              </a:p>
              <a:p>
                <a:pPr algn="just" eaLnBrk="1" hangingPunct="1">
                  <a:lnSpc>
                    <a:spcPct val="110000"/>
                  </a:lnSpc>
                  <a:buFont typeface="Wingdings" pitchFamily="2" charset="2"/>
                  <a:buNone/>
                </a:pPr>
                <a:r>
                  <a:rPr lang="en-US" altLang="zh-CN" dirty="0">
                    <a:latin typeface="Times New Roman" panose="02020603050405020304" pitchFamily="18" charset="0"/>
                  </a:rPr>
                  <a:t>                 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</a:rPr>
                  <a:t>≼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itchFamily="2" charset="2"/>
                  </a:rPr>
                  <a:t>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itchFamily="2" charset="2"/>
                  </a:rPr>
                  <a:t>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b</a:t>
                </a:r>
              </a:p>
              <a:p>
                <a:pPr lvl="1" algn="just" eaLnBrk="1" hangingPunct="1">
                  <a:lnSpc>
                    <a:spcPct val="11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可以采用循环证明</a:t>
                </a:r>
              </a:p>
              <a:p>
                <a:pPr lvl="1" algn="just" eaLnBrk="1" hangingPunct="1">
                  <a:lnSpc>
                    <a:spcPct val="110000"/>
                  </a:lnSpc>
                </a:pP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</a:rPr>
                  <a:t>≼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itchFamily="2" charset="2"/>
                  </a:rPr>
                  <a:t>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10000"/>
                  </a:lnSpc>
                </a:pP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a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itchFamily="2" charset="2"/>
                  </a:rPr>
                  <a:t>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b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10000"/>
                  </a:lnSpc>
                </a:pP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b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itchFamily="2" charset="2"/>
                  </a:rPr>
                  <a:t>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dirty="0" err="1">
                    <a:latin typeface="Times New Roman" panose="02020603050405020304" pitchFamily="18" charset="0"/>
                    <a:ea typeface="MS PMincho" panose="02020600040205080304" pitchFamily="18" charset="-128"/>
                  </a:rPr>
                  <a:t>≼</a:t>
                </a:r>
                <a:r>
                  <a:rPr lang="en-US" altLang="zh-CN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5539" name="Rectangle 3">
                <a:extLst>
                  <a:ext uri="{FF2B5EF4-FFF2-40B4-BE49-F238E27FC236}">
                    <a16:creationId xmlns:a16="http://schemas.microsoft.com/office/drawing/2014/main" id="{EAAF5886-4530-4D4D-98E3-FE21919C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72" t="-1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7DF4B2-0E8C-DD4F-ACCD-1A7FCAC642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294DDC-CB12-1847-AD0A-ECA3DDF48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EA0A5-D914-C24C-AB1E-9A0949468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925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252E637C-3305-354A-8DCD-F52089D08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7543800" cy="796925"/>
          </a:xfrm>
        </p:spPr>
        <p:txBody>
          <a:bodyPr/>
          <a:lstStyle/>
          <a:p>
            <a:pPr eaLnBrk="1" hangingPunct="1"/>
            <a:r>
              <a:rPr lang="zh-CN" altLang="en-US"/>
              <a:t>格的性质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>
                <a:extLst>
                  <a:ext uri="{FF2B5EF4-FFF2-40B4-BE49-F238E27FC236}">
                    <a16:creationId xmlns:a16="http://schemas.microsoft.com/office/drawing/2014/main" id="{6BEBD7BC-4083-8E4C-9507-84695890CF3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0525" y="1698625"/>
                <a:ext cx="8435975" cy="4419600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MS PMincho" panose="02020600040205080304" pitchFamily="18" charset="-128"/>
                      </a:rPr>
                      <m:t>≼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是格，则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, 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可看作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上的二元运算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 它们</a:t>
                </a:r>
                <a:r>
                  <a:rPr lang="zh-CN" altLang="en-US" sz="2800">
                    <a:latin typeface="Times New Roman" panose="02020603050405020304" pitchFamily="18" charset="0"/>
                  </a:rPr>
                  <a:t>具有下列运算性质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:</a:t>
                </a:r>
              </a:p>
              <a:p>
                <a:pPr lvl="1"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结合律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c =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),  (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 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c =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 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</a:p>
              <a:p>
                <a:pPr lvl="1"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交换律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=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吸收律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a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 =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</a:p>
              <a:p>
                <a:pPr lvl="1"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endParaRPr lang="en-US" altLang="zh-CN" sz="2400" dirty="0">
                  <a:solidFill>
                    <a:srgbClr val="0000CC"/>
                  </a:solidFill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幂等律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a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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itchFamily="2" charset="2"/>
                  </a:rPr>
                  <a:t>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=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</a:p>
              <a:p>
                <a:pPr lvl="1" eaLnBrk="1" hangingPunct="1">
                  <a:lnSpc>
                    <a:spcPct val="120000"/>
                  </a:lnSpc>
                  <a:spcBef>
                    <a:spcPct val="30000"/>
                  </a:spcBef>
                </a:pPr>
                <a:endParaRPr lang="en-US" altLang="zh-CN" sz="2400" i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587" name="Rectangle 3">
                <a:extLst>
                  <a:ext uri="{FF2B5EF4-FFF2-40B4-BE49-F238E27FC236}">
                    <a16:creationId xmlns:a16="http://schemas.microsoft.com/office/drawing/2014/main" id="{6BEBD7BC-4083-8E4C-9507-84695890CF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0525" y="1698625"/>
                <a:ext cx="8435975" cy="4419600"/>
              </a:xfrm>
              <a:blipFill>
                <a:blip r:embed="rId3"/>
                <a:stretch>
                  <a:fillRect l="-602" t="-1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D269EC-5CEB-4845-826F-818D4AA983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3CE92B-336A-8C4C-8553-1CF1304D0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AFCA2C-F0D1-F144-BA14-ED98356BA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685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关于格的对偶命题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b="1" dirty="0">
                    <a:solidFill>
                      <a:srgbClr val="0315BD"/>
                    </a:solidFill>
                  </a:rPr>
                  <a:t>对偶命题</a:t>
                </a:r>
                <a:r>
                  <a:rPr lang="en-US" altLang="zh-CN" sz="2800" b="1" dirty="0">
                    <a:solidFill>
                      <a:srgbClr val="0315BD"/>
                    </a:solidFill>
                  </a:rPr>
                  <a:t>:</a:t>
                </a:r>
                <a:r>
                  <a:rPr lang="zh-CN" altLang="en-US" sz="2800" b="1" dirty="0">
                    <a:solidFill>
                      <a:srgbClr val="0315BD"/>
                    </a:solidFill>
                  </a:rPr>
                  <a:t> </a:t>
                </a:r>
                <a:br>
                  <a:rPr lang="en-US" altLang="zh-CN" sz="2800" b="1" dirty="0">
                    <a:solidFill>
                      <a:srgbClr val="0315BD"/>
                    </a:solidFill>
                  </a:rPr>
                </a:br>
                <a:r>
                  <a:rPr lang="zh-CN" altLang="en-US" sz="28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/>
                  <a:t>是含有格中元素以及符号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=,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≼,≽,∨,∧</m:t>
                    </m:r>
                  </m:oMath>
                </a14:m>
                <a:r>
                  <a:rPr lang="zh-CN" altLang="en-US" sz="2800" dirty="0"/>
                  <a:t>的命题</a:t>
                </a:r>
                <a:r>
                  <a:rPr lang="en-US" altLang="zh-CN" sz="2800" dirty="0"/>
                  <a:t>.</a:t>
                </a:r>
                <a:r>
                  <a:rPr lang="zh-CN" altLang="en-US" sz="2800" dirty="0"/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/>
                  <a:t>是将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/>
                  <a:t>中的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≼,≽,∨,∧</m:t>
                    </m:r>
                  </m:oMath>
                </a14:m>
                <a:r>
                  <a:rPr lang="zh-CN" altLang="en-US" sz="2800" dirty="0"/>
                  <a:t>分别替换为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≽,≼,∧,∨</m:t>
                    </m:r>
                  </m:oMath>
                </a14:m>
                <a:r>
                  <a:rPr lang="zh-CN" altLang="en-US" sz="2800" dirty="0"/>
                  <a:t>所得到的命题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则称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/>
                  <a:t>的对偶命题</a:t>
                </a:r>
                <a:r>
                  <a:rPr lang="en-US" altLang="zh-CN" sz="2800" dirty="0"/>
                  <a:t>.</a:t>
                </a:r>
              </a:p>
              <a:p>
                <a:pPr lvl="1"/>
                <a:r>
                  <a:rPr lang="zh-CN" altLang="en-US" sz="2400" dirty="0"/>
                  <a:t>对偶命题的例子</a:t>
                </a:r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1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altLang="zh-CN" sz="2100" i="1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100" dirty="0"/>
                  <a:t>互为对偶命题 </a:t>
                </a:r>
              </a:p>
              <a:p>
                <a:pPr lvl="1"/>
                <a:r>
                  <a:rPr lang="zh-CN" altLang="en-US" sz="2400" dirty="0"/>
                  <a:t>对偶命题构成规律</a:t>
                </a:r>
              </a:p>
              <a:p>
                <a:pPr lvl="2"/>
                <a:r>
                  <a:rPr lang="zh-CN" altLang="en-US" sz="2100" dirty="0"/>
                  <a:t>格元素名不变</a:t>
                </a:r>
              </a:p>
              <a:p>
                <a:pPr lvl="2"/>
                <a:r>
                  <a:rPr lang="zh-CN" altLang="en-US" sz="2100" dirty="0"/>
                  <a:t>≼与≽，</a:t>
                </a:r>
                <a:r>
                  <a:rPr lang="zh-CN" altLang="en-US" sz="2100" dirty="0">
                    <a:sym typeface="Symbol" panose="05050102010706020507" pitchFamily="18" charset="2"/>
                  </a:rPr>
                  <a:t></a:t>
                </a:r>
                <a:r>
                  <a:rPr lang="zh-CN" altLang="en-US" sz="2100" dirty="0"/>
                  <a:t>与</a:t>
                </a:r>
                <a:r>
                  <a:rPr lang="zh-CN" altLang="en-US" sz="2100" dirty="0">
                    <a:sym typeface="Symbol" panose="05050102010706020507" pitchFamily="18" charset="2"/>
                  </a:rPr>
                  <a:t></a:t>
                </a:r>
                <a:r>
                  <a:rPr lang="zh-CN" altLang="en-US" sz="2100" dirty="0">
                    <a:solidFill>
                      <a:srgbClr val="C00000"/>
                    </a:solidFill>
                  </a:rPr>
                  <a:t>全部</a:t>
                </a:r>
                <a:r>
                  <a:rPr lang="zh-CN" altLang="en-US" sz="2100" dirty="0"/>
                  <a:t>互换。 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17" t="-1146" r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灯片编号占位符 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D961A0-10FF-4F8C-B71D-C2AAB68769FF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ECCDB8-BCD1-1E41-9E02-24CC0A3497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B5C069-A456-2640-8AFB-2F422514D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93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格的对偶原理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2800" dirty="0"/>
                  <a:t>如果命题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对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一切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格为真，则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的对偶命题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也对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一切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格为真。</a:t>
                </a:r>
              </a:p>
              <a:p>
                <a:pPr marL="344487" lvl="1" indent="0" algn="just" eaLnBrk="1" hangingPunct="1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证明思路：证明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对任意格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为真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上的二元关系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</m:ctrlPr>
                      </m:sSup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≼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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MS PMincho" panose="02020600040205080304" pitchFamily="18" charset="-128"/>
                      </a:rPr>
                      <m:t>𝑎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≼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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</a:rPr>
                  <a:t>≼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显然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≼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是偏序。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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00" dirty="0" err="1"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  <m:t>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anose="05050102010706020507" pitchFamily="18" charset="2"/>
                  </a:rPr>
                  <a:t>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, 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  <m:t>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MS PMincho" panose="02020600040205080304" pitchFamily="18" charset="-128"/>
                    <a:sym typeface="Symbol" panose="05050102010706020507" pitchFamily="18" charset="2"/>
                  </a:rPr>
                  <a:t>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≼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也是格</a:t>
                </a:r>
              </a:p>
              <a:p>
                <a:pPr lvl="2" algn="just" eaLnBrk="1" hangingPunct="1">
                  <a:lnSpc>
                    <a:spcPct val="12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这里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  <m:t>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  <a:sym typeface="Symbol" panose="05050102010706020507" pitchFamily="18" charset="2"/>
                          </a:rPr>
                          <m:t>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</a:rPr>
                  <a:t>b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分别是</a:t>
                </a:r>
                <a:r>
                  <a:rPr lang="en-US" altLang="zh-CN" sz="2000" i="1" dirty="0" err="1">
                    <a:latin typeface="Times New Roman" panose="02020603050405020304" pitchFamily="18" charset="0"/>
                  </a:rPr>
                  <a:t>a,b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关于偏序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≼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的最大下界和最小上界。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≼)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中为真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当且仅当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≼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MS PMincho" panose="02020600040205080304" pitchFamily="18" charset="-128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中为真。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在一切格中为真，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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在一切格中为真。</a:t>
                </a:r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860" b="-5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6" name="灯片编号占位符 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6ABE20-B846-44C6-8837-88578E3B3D77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6D7D0-9FCA-4243-BA1E-AEB28930D9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D2566-21C3-3045-9EEF-46CED1F8D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30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1B448F8-6F8D-4D43-B687-4FB1C891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代数格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BE3F4AD-9F32-8A40-944B-88FEC68B1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054CF-7F10-C24A-A9EB-11CA1E05F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5FE05-6E86-2B46-9C87-7D3BCCBC0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0F354-1CF9-D742-B0CC-DCC77C1B0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14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7543800" cy="1084263"/>
          </a:xfrm>
        </p:spPr>
        <p:txBody>
          <a:bodyPr/>
          <a:lstStyle/>
          <a:p>
            <a:pPr eaLnBrk="1" hangingPunct="1"/>
            <a:r>
              <a:rPr lang="zh-CN" altLang="en-US" sz="3600"/>
              <a:t>格的代数性质</a:t>
            </a:r>
            <a:endParaRPr lang="zh-CN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39" name="组合 14"/>
          <p:cNvGrpSpPr>
            <a:grpSpLocks/>
          </p:cNvGrpSpPr>
          <p:nvPr/>
        </p:nvGrpSpPr>
        <p:grpSpPr bwMode="auto">
          <a:xfrm>
            <a:off x="1258888" y="1965325"/>
            <a:ext cx="5476875" cy="511175"/>
            <a:chOff x="2339752" y="3645024"/>
            <a:chExt cx="5476115" cy="510778"/>
          </a:xfrm>
        </p:grpSpPr>
        <p:sp>
          <p:nvSpPr>
            <p:cNvPr id="14346" name="圆角矩形标注 6"/>
            <p:cNvSpPr>
              <a:spLocks noChangeArrowheads="1"/>
            </p:cNvSpPr>
            <p:nvPr/>
          </p:nvSpPr>
          <p:spPr bwMode="auto">
            <a:xfrm>
              <a:off x="2339752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CC"/>
                  </a:solidFill>
                </a:rPr>
                <a:t>结合律</a:t>
              </a:r>
            </a:p>
          </p:txBody>
        </p:sp>
        <p:sp>
          <p:nvSpPr>
            <p:cNvPr id="14347" name="圆角矩形标注 10"/>
            <p:cNvSpPr>
              <a:spLocks noChangeArrowheads="1"/>
            </p:cNvSpPr>
            <p:nvPr/>
          </p:nvSpPr>
          <p:spPr bwMode="auto">
            <a:xfrm>
              <a:off x="3779912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CC"/>
                  </a:solidFill>
                </a:rPr>
                <a:t>交换律</a:t>
              </a:r>
            </a:p>
          </p:txBody>
        </p:sp>
        <p:sp>
          <p:nvSpPr>
            <p:cNvPr id="14348" name="圆角矩形标注 11"/>
            <p:cNvSpPr>
              <a:spLocks noChangeArrowheads="1"/>
            </p:cNvSpPr>
            <p:nvPr/>
          </p:nvSpPr>
          <p:spPr bwMode="auto">
            <a:xfrm>
              <a:off x="5220072" y="3645024"/>
              <a:ext cx="1155635" cy="510382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CC"/>
                  </a:solidFill>
                </a:rPr>
                <a:t>吸收律</a:t>
              </a:r>
            </a:p>
          </p:txBody>
        </p:sp>
        <p:sp>
          <p:nvSpPr>
            <p:cNvPr id="14349" name="圆角矩形标注 12"/>
            <p:cNvSpPr>
              <a:spLocks noChangeArrowheads="1"/>
            </p:cNvSpPr>
            <p:nvPr/>
          </p:nvSpPr>
          <p:spPr bwMode="auto">
            <a:xfrm>
              <a:off x="6660232" y="3645025"/>
              <a:ext cx="1155635" cy="510382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CC"/>
                  </a:solidFill>
                </a:rPr>
                <a:t>幂等律</a:t>
              </a:r>
            </a:p>
          </p:txBody>
        </p:sp>
      </p:grpSp>
      <p:grpSp>
        <p:nvGrpSpPr>
          <p:cNvPr id="4" name="组合 32"/>
          <p:cNvGrpSpPr>
            <a:grpSpLocks/>
          </p:cNvGrpSpPr>
          <p:nvPr/>
        </p:nvGrpSpPr>
        <p:grpSpPr bwMode="auto">
          <a:xfrm>
            <a:off x="1258888" y="3286125"/>
            <a:ext cx="3603625" cy="511175"/>
            <a:chOff x="3923928" y="4797152"/>
            <a:chExt cx="3604126" cy="510778"/>
          </a:xfrm>
        </p:grpSpPr>
        <p:sp>
          <p:nvSpPr>
            <p:cNvPr id="14343" name="圆角矩形标注 24"/>
            <p:cNvSpPr>
              <a:spLocks noChangeArrowheads="1"/>
            </p:cNvSpPr>
            <p:nvPr/>
          </p:nvSpPr>
          <p:spPr bwMode="auto">
            <a:xfrm>
              <a:off x="3923928" y="4797152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CC"/>
                  </a:solidFill>
                </a:rPr>
                <a:t>吸收律</a:t>
              </a:r>
            </a:p>
          </p:txBody>
        </p:sp>
        <p:sp>
          <p:nvSpPr>
            <p:cNvPr id="14344" name="下箭头 28"/>
            <p:cNvSpPr>
              <a:spLocks noChangeArrowheads="1"/>
            </p:cNvSpPr>
            <p:nvPr/>
          </p:nvSpPr>
          <p:spPr bwMode="auto">
            <a:xfrm rot="-5400000">
              <a:off x="5576795" y="4809665"/>
              <a:ext cx="366675" cy="551039"/>
            </a:xfrm>
            <a:prstGeom prst="downArrow">
              <a:avLst>
                <a:gd name="adj1" fmla="val 50000"/>
                <a:gd name="adj2" fmla="val 50003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solidFill>
                  <a:srgbClr val="0000CC"/>
                </a:solidFill>
              </a:endParaRPr>
            </a:p>
          </p:txBody>
        </p:sp>
        <p:sp>
          <p:nvSpPr>
            <p:cNvPr id="14345" name="圆角矩形标注 29"/>
            <p:cNvSpPr>
              <a:spLocks noChangeArrowheads="1"/>
            </p:cNvSpPr>
            <p:nvPr/>
          </p:nvSpPr>
          <p:spPr bwMode="auto">
            <a:xfrm>
              <a:off x="6372200" y="4797152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CC"/>
                  </a:solidFill>
                </a:rPr>
                <a:t>幂等律</a:t>
              </a:r>
            </a:p>
          </p:txBody>
        </p:sp>
      </p:grp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788988" y="4337050"/>
            <a:ext cx="81470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altLang="zh-CN" sz="2400" i="1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x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i="1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u="sng" dirty="0">
                <a:solidFill>
                  <a:srgbClr val="0000CC"/>
                </a:solidFill>
                <a:latin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 </a:t>
            </a:r>
            <a:r>
              <a:rPr lang="en-US" altLang="zh-CN" sz="2400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u="sng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u="sng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i="1" u="sng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（两次应用吸收律）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同理可证：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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</a:p>
        </p:txBody>
      </p:sp>
      <p:sp>
        <p:nvSpPr>
          <p:cNvPr id="1434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9E42D75-FED4-46A5-A53F-C52E026A908D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C220CD-7F32-1E4A-947F-8899EA0248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3B659C-54FC-934D-B29B-4773B2D89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5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代数格（定义）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28775"/>
                <a:ext cx="8147050" cy="1079500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代数格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是一个集合，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MS PMincho" panose="02020600040205080304" pitchFamily="18" charset="-128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上的二元运算，且满足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结合律、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交换律、吸收律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 ∧,  ∨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是代数格。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28775"/>
                <a:ext cx="8147050" cy="1079500"/>
              </a:xfrm>
              <a:blipFill>
                <a:blip r:embed="rId3"/>
                <a:stretch>
                  <a:fillRect l="-46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807631"/>
                  </p:ext>
                </p:extLst>
              </p:nvPr>
            </p:nvGraphicFramePr>
            <p:xfrm>
              <a:off x="1619250" y="3044825"/>
              <a:ext cx="5329238" cy="284638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5989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02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6038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等   式</a:t>
                          </a:r>
                          <a:endParaRPr lang="en-US" altLang="zh-CN" sz="2200" b="1" i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名  称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200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)=(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altLang="zh-CN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/>
                                </a:rPr>
                                <m:t>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/>
                                </a:rPr>
                                <m:t>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)=(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/>
                                </a:rPr>
                                <m:t>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/>
                                </a:rPr>
                                <m:t>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oMath>
                          </a14:m>
                          <a:endParaRPr lang="en-US" altLang="zh-CN" sz="2200" b="1" i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结合律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6200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Symbol" pitchFamily="18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=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Symbol" pitchFamily="18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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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交换律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6200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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 = 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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/>
                                  </a:rPr>
                                  <m:t>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 = </m:t>
                                </m:r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200" b="1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吸收律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807631"/>
                  </p:ext>
                </p:extLst>
              </p:nvPr>
            </p:nvGraphicFramePr>
            <p:xfrm>
              <a:off x="1619250" y="3044825"/>
              <a:ext cx="5329238" cy="284638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5989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02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6038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等   式</a:t>
                          </a:r>
                          <a:endParaRPr lang="en-US" altLang="zh-CN" sz="2200" b="1" i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名  称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200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51" marR="91451">
                        <a:blipFill>
                          <a:blip r:embed="rId4"/>
                          <a:stretch>
                            <a:fillRect l="-352" t="-78689" r="-48592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结合律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6200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51" marR="91451">
                        <a:blipFill>
                          <a:blip r:embed="rId4"/>
                          <a:stretch>
                            <a:fillRect l="-352" t="-181667" r="-48592" b="-1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交换律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6200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1451" marR="91451">
                        <a:blipFill>
                          <a:blip r:embed="rId4"/>
                          <a:stretch>
                            <a:fillRect l="-352" t="-281667" r="-48592" b="-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吸收律</a:t>
                          </a:r>
                          <a:endParaRPr lang="zh-CN" altLang="en-US" sz="22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91451" marR="91451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26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573521-B942-4D87-8994-983EB6E0D237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D1A776-848E-214D-AA65-FE9E04AC3D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474F99-0078-1949-B4E5-A4C62273B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52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代数格中的偏序关系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 ∧,  ∨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为一个代数格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则有</a:t>
                </a:r>
                <a:endPara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algn="just" eaLnBrk="1" hangingPunct="1"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2400" i="1" dirty="0" err="1">
                    <a:latin typeface="Times New Roman" panose="02020603050405020304" pitchFamily="18" charset="0"/>
                  </a:rPr>
                  <a:t>iff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2" algn="just" eaLnBrk="1" hangingPunct="1">
                  <a:lnSpc>
                    <a:spcPct val="120000"/>
                  </a:lnSpc>
                  <a:defRPr/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∧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//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吸收律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lvl="2" algn="just" eaLnBrk="1" hangingPunct="1">
                  <a:lnSpc>
                    <a:spcPct val="120000"/>
                  </a:lnSpc>
                  <a:defRPr/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</a:rPr>
                  <a:t>//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吸收律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定义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 iff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(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即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</a:p>
              <a:p>
                <a:pPr lvl="2" algn="just" eaLnBrk="1" hangingPunct="1">
                  <a:lnSpc>
                    <a:spcPct val="120000"/>
                  </a:lnSpc>
                  <a:defRPr/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证明这个关系满足自反性、反对称性、传递性。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lvl="2" algn="just" eaLnBrk="1" hangingPunct="1">
                  <a:lnSpc>
                    <a:spcPct val="120000"/>
                  </a:lnSpc>
                  <a:defRPr/>
                </a:pPr>
                <a:r>
                  <a:rPr lang="zh-CN" altLang="en-US" sz="1800" dirty="0">
                    <a:latin typeface="Times New Roman" panose="02020603050405020304" pitchFamily="18" charset="0"/>
                  </a:rPr>
                  <a:t>这个偏序构成一个格。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lvl="3" algn="just" eaLnBrk="1" hangingPunct="1">
                  <a:lnSpc>
                    <a:spcPct val="120000"/>
                  </a:lnSpc>
                  <a:defRPr/>
                </a:pPr>
                <a:r>
                  <a:rPr lang="en-US" altLang="zh-CN" sz="1800" dirty="0" err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lub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1800" dirty="0" err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x,y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}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即为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。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lvl="3" algn="just" eaLnBrk="1" hangingPunct="1">
                  <a:lnSpc>
                    <a:spcPct val="120000"/>
                  </a:lnSpc>
                  <a:defRPr/>
                </a:pPr>
                <a:r>
                  <a:rPr lang="en-US" altLang="zh-CN" sz="1800" dirty="0" err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glb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1800" dirty="0" err="1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x,y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}</a:t>
                </a:r>
                <a:r>
                  <a:rPr lang="en-US" altLang="zh-CN" sz="18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</a:rPr>
                  <a:t>即为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</a:rPr>
                  <a:t>。</a:t>
                </a:r>
                <a:endParaRPr lang="en-US" altLang="zh-CN" sz="1800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20000"/>
                  </a:lnSpc>
                  <a:defRPr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代数格等同于</a:t>
                </a:r>
                <a:r>
                  <a:rPr lang="zh-CN" altLang="en-US" sz="2400" u="sng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（偏序）格</a:t>
                </a:r>
              </a:p>
            </p:txBody>
          </p:sp>
        </mc:Choice>
        <mc:Fallback xmlns="">
          <p:sp>
            <p:nvSpPr>
              <p:cNvPr id="15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 t="-573" b="-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灯片编号占位符 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E44C3B-3A80-434E-B39A-E8F9307D3E29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BF9527-78B3-7444-A81D-B5C1CFD764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929D7D-3B48-F44F-9A23-21FCDEDE9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0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1E440-5530-DD43-BB3B-030F42EE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15C030-01B9-CC42-8CE5-4314C3DEEA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子格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sublattice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是格的子代数。设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∧, ∨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是格，非空集合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中的运算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∧, ∨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仍构成格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,∧,∨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子格。</a:t>
                </a:r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lvl="4">
                  <a:spcBef>
                    <a:spcPts val="0"/>
                  </a:spcBef>
                </a:pPr>
                <a:endParaRPr lang="en-US" altLang="zh-CN" sz="18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400" dirty="0">
                    <a:latin typeface="Times New Roman" panose="02020603050405020304" pitchFamily="18" charset="0"/>
                  </a:rPr>
                  <a:t>例如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为如图所示的格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endParaRPr lang="en-US" altLang="zh-CN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不是𝐿的子格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因为</a:t>
                </a:r>
                <a:br>
                  <a:rPr lang="en-US" altLang="zh-CN" sz="2400" dirty="0">
                    <a:latin typeface="Times New Roman" panose="02020603050405020304" pitchFamily="18" charset="0"/>
                  </a:rPr>
                </a:br>
                <a:r>
                  <a:rPr lang="en-US" altLang="zh-CN" sz="2400" dirty="0">
                    <a:latin typeface="Times New Roman" panose="02020603050405020304" pitchFamily="18" charset="0"/>
                  </a:rPr>
                  <a:t>	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但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是𝐿的子格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  <a:endParaRPr kumimoji="1" lang="zh-CN" altLang="en-US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15C030-01B9-CC42-8CE5-4314C3DEE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719" r="-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519DAD-7565-014C-A4A9-2C573FAEB0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3B765-ED90-044D-A768-4E186B9D9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3571D-0459-8145-8F3D-DFDF483E4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DB8B06F-6E6A-5E4F-91C7-B16F02A032F5}"/>
              </a:ext>
            </a:extLst>
          </p:cNvPr>
          <p:cNvGrpSpPr/>
          <p:nvPr/>
        </p:nvGrpSpPr>
        <p:grpSpPr>
          <a:xfrm>
            <a:off x="5940152" y="3711833"/>
            <a:ext cx="2588362" cy="2720717"/>
            <a:chOff x="5666039" y="3613583"/>
            <a:chExt cx="2588362" cy="272071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D068CE8-67E9-6B4C-AF94-10507EE15B61}"/>
                </a:ext>
              </a:extLst>
            </p:cNvPr>
            <p:cNvGrpSpPr/>
            <p:nvPr/>
          </p:nvGrpSpPr>
          <p:grpSpPr>
            <a:xfrm>
              <a:off x="5868144" y="3961382"/>
              <a:ext cx="2132856" cy="2021327"/>
              <a:chOff x="5868144" y="3961382"/>
              <a:chExt cx="1584176" cy="2021327"/>
            </a:xfrm>
          </p:grpSpPr>
          <p:cxnSp>
            <p:nvCxnSpPr>
              <p:cNvPr id="8" name="直线连接符 7">
                <a:extLst>
                  <a:ext uri="{FF2B5EF4-FFF2-40B4-BE49-F238E27FC236}">
                    <a16:creationId xmlns:a16="http://schemas.microsoft.com/office/drawing/2014/main" id="{546C154E-7DF9-DE4E-9D6A-92BAD308AD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68144" y="3961382"/>
                <a:ext cx="792088" cy="691754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>
                <a:extLst>
                  <a:ext uri="{FF2B5EF4-FFF2-40B4-BE49-F238E27FC236}">
                    <a16:creationId xmlns:a16="http://schemas.microsoft.com/office/drawing/2014/main" id="{F9ADECA0-B32D-B34C-BD1A-D75D9FC27C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60232" y="3961382"/>
                <a:ext cx="792088" cy="691754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1B81E4A6-5283-4E47-B2C1-557C47ADFE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68144" y="4653136"/>
                <a:ext cx="864096" cy="720080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F9CAD2CC-8C5D-FD40-9612-FB2AEFBBEC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32240" y="4653136"/>
                <a:ext cx="720080" cy="720080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86A31E10-4735-B242-9189-8FDE17717F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68144" y="5262629"/>
                <a:ext cx="864096" cy="720080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6E61904F-B4E0-5242-B61D-F0706D7220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32240" y="5262629"/>
                <a:ext cx="720080" cy="720080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0CD849BB-FABB-6949-B6A0-602A3DA93D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68144" y="4653137"/>
                <a:ext cx="0" cy="609492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0714A0A7-F7C7-6340-AA2F-4A053FC22E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452320" y="4653136"/>
                <a:ext cx="0" cy="609493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8504CA52-1DD4-B349-8FF6-F62E5D0724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732240" y="5373216"/>
                <a:ext cx="0" cy="609493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3541E7E-8890-4545-9AD7-34FB1815F9DD}"/>
                </a:ext>
              </a:extLst>
            </p:cNvPr>
            <p:cNvSpPr txBox="1"/>
            <p:nvPr/>
          </p:nvSpPr>
          <p:spPr>
            <a:xfrm>
              <a:off x="6874557" y="59649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268CC1-D8FC-E14A-8987-BE02BC402D05}"/>
                </a:ext>
              </a:extLst>
            </p:cNvPr>
            <p:cNvSpPr txBox="1"/>
            <p:nvPr/>
          </p:nvSpPr>
          <p:spPr>
            <a:xfrm>
              <a:off x="6883970" y="496778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542B0A4-F481-354F-AD80-144105C00548}"/>
                </a:ext>
              </a:extLst>
            </p:cNvPr>
            <p:cNvSpPr txBox="1"/>
            <p:nvPr/>
          </p:nvSpPr>
          <p:spPr>
            <a:xfrm>
              <a:off x="5669629" y="524005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783EEA-29A6-8E44-9DAE-29D58A7A6806}"/>
                </a:ext>
              </a:extLst>
            </p:cNvPr>
            <p:cNvSpPr txBox="1"/>
            <p:nvPr/>
          </p:nvSpPr>
          <p:spPr>
            <a:xfrm>
              <a:off x="7954319" y="423468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113E906-31F9-964E-BB5F-4B11771E13CE}"/>
                </a:ext>
              </a:extLst>
            </p:cNvPr>
            <p:cNvSpPr txBox="1"/>
            <p:nvPr/>
          </p:nvSpPr>
          <p:spPr>
            <a:xfrm>
              <a:off x="7954319" y="5194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94A4C52-0B6D-D04C-9F64-358961F6384F}"/>
                </a:ext>
              </a:extLst>
            </p:cNvPr>
            <p:cNvSpPr txBox="1"/>
            <p:nvPr/>
          </p:nvSpPr>
          <p:spPr>
            <a:xfrm>
              <a:off x="5666039" y="433745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A9F4438-3108-2E42-921D-ADCBD55727CE}"/>
                </a:ext>
              </a:extLst>
            </p:cNvPr>
            <p:cNvSpPr txBox="1"/>
            <p:nvPr/>
          </p:nvSpPr>
          <p:spPr>
            <a:xfrm>
              <a:off x="6682964" y="361358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311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33E7BCC-8DB0-2748-8F32-B0A08AFC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66" y="4221088"/>
            <a:ext cx="3654747" cy="20474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E9758E-1F1E-A44C-87D6-448123E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格同态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30243D-B860-2B4E-8AFA-1528A8713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400" dirty="0"/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/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/>
                  <a:t>是格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若有函数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使得对于任意的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有</a:t>
                </a:r>
                <a:br>
                  <a:rPr kumimoji="1"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br>
                  <a:rPr lang="en-US" altLang="zh-CN" sz="2400" b="0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br>
                  <a:rPr lang="en-US" altLang="zh-CN" sz="2400" b="0" dirty="0">
                    <a:solidFill>
                      <a:srgbClr val="000000"/>
                    </a:solidFill>
                  </a:rPr>
                </a:br>
                <a:r>
                  <a:rPr lang="zh-CN" altLang="en-US" sz="2400" b="0" dirty="0">
                    <a:solidFill>
                      <a:srgbClr val="000000"/>
                    </a:solidFill>
                  </a:rPr>
                  <a:t>成立</a:t>
                </a:r>
                <a:r>
                  <a:rPr lang="en-US" altLang="zh-CN" sz="2400" b="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400" b="0" dirty="0">
                    <a:solidFill>
                      <a:srgbClr val="000000"/>
                    </a:solidFill>
                  </a:rPr>
                  <a:t> 则称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</a:rPr>
                  <a:t>为从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</a:rPr>
                  <a:t>的同态映射</a:t>
                </a:r>
                <a:r>
                  <a:rPr lang="en-US" altLang="zh-CN" sz="2400" b="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400" b="0" dirty="0">
                    <a:solidFill>
                      <a:srgbClr val="000000"/>
                    </a:solidFill>
                  </a:rPr>
                  <a:t>简称</a:t>
                </a:r>
                <a:r>
                  <a:rPr lang="zh-CN" altLang="en-US" sz="2400" b="1" dirty="0">
                    <a:solidFill>
                      <a:srgbClr val="0315BD"/>
                    </a:solidFill>
                  </a:rPr>
                  <a:t>格同态</a:t>
                </a:r>
                <a:r>
                  <a:rPr lang="en-US" altLang="zh-CN" sz="2400" b="0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spcBef>
                    <a:spcPts val="1176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</a:rPr>
                  <a:t>格同态是保序的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黑体" pitchFamily="49" charset="-122"/>
                      </a:rPr>
                      <m:t>∀</m:t>
                    </m:r>
                    <m:r>
                      <a:rPr lang="en-US" altLang="zh-CN" sz="2400" i="1">
                        <a:latin typeface="Cambria Math"/>
                        <a:ea typeface="黑体" pitchFamily="49" charset="-122"/>
                      </a:rPr>
                      <m:t>𝑥</m:t>
                    </m:r>
                    <m:r>
                      <a:rPr lang="en-US" altLang="zh-CN" sz="2400" i="1">
                        <a:latin typeface="Cambria Math"/>
                        <a:ea typeface="黑体" pitchFamily="49" charset="-122"/>
                      </a:rPr>
                      <m:t>,</m:t>
                    </m:r>
                    <m:r>
                      <a:rPr lang="en-US" altLang="zh-CN" sz="2400" i="1">
                        <a:latin typeface="Cambria Math"/>
                        <a:ea typeface="黑体" pitchFamily="49" charset="-122"/>
                      </a:rPr>
                      <m:t>𝑦</m:t>
                    </m:r>
                    <m:r>
                      <a:rPr lang="en-US" altLang="zh-CN" sz="2400" i="1">
                        <a:latin typeface="Cambria Math"/>
                        <a:ea typeface="黑体" pitchFamily="49" charset="-122"/>
                      </a:rPr>
                      <m:t>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黑体" pitchFamily="49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黑体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itchFamily="49" charset="-122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/>
                            <a:ea typeface="黑体" pitchFamily="49" charset="-122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altLang="zh-CN" sz="2400" dirty="0">
                  <a:latin typeface="Book Antiqua" panose="02040602050305030304" pitchFamily="18" charset="0"/>
                  <a:ea typeface="楷体" pitchFamily="49" charset="-122"/>
                </a:endParaRPr>
              </a:p>
              <a:p>
                <a:pPr lvl="1"/>
                <a:r>
                  <a:rPr lang="zh-CN" altLang="en-US" sz="2000" dirty="0">
                    <a:latin typeface="Book Antiqua" panose="02040602050305030304" pitchFamily="18" charset="0"/>
                    <a:ea typeface="楷体" pitchFamily="49" charset="-122"/>
                  </a:rPr>
                  <a:t>一般情况下逆命题不成立</a:t>
                </a:r>
                <a:r>
                  <a:rPr lang="en-US" altLang="zh-CN" sz="2000" dirty="0">
                    <a:latin typeface="Book Antiqua" panose="02040602050305030304" pitchFamily="18" charset="0"/>
                    <a:ea typeface="楷体" pitchFamily="49" charset="-122"/>
                  </a:rPr>
                  <a:t>.</a:t>
                </a:r>
                <a:r>
                  <a:rPr lang="zh-CN" altLang="en-US" sz="2000" dirty="0">
                    <a:latin typeface="Book Antiqua" panose="02040602050305030304" pitchFamily="18" charset="0"/>
                    <a:ea typeface="楷体" pitchFamily="49" charset="-122"/>
                  </a:rPr>
                  <a:t> 例如</a:t>
                </a:r>
                <a:endParaRPr lang="en-US" altLang="zh-CN" sz="2000" dirty="0">
                  <a:latin typeface="Book Antiqua" panose="02040602050305030304" pitchFamily="18" charset="0"/>
                  <a:ea typeface="楷体" pitchFamily="49" charset="-122"/>
                </a:endParaRPr>
              </a:p>
              <a:p>
                <a:pPr lvl="1"/>
                <a:endParaRPr lang="en-US" altLang="zh-CN" sz="2000" dirty="0">
                  <a:latin typeface="Book Antiqua" panose="02040602050305030304" pitchFamily="18" charset="0"/>
                  <a:ea typeface="楷体" pitchFamily="49" charset="-122"/>
                </a:endParaRPr>
              </a:p>
              <a:p>
                <a:pPr lvl="1"/>
                <a:endParaRPr lang="en-US" altLang="zh-CN" sz="2000" dirty="0">
                  <a:latin typeface="Book Antiqua" panose="02040602050305030304" pitchFamily="18" charset="0"/>
                  <a:ea typeface="楷体" pitchFamily="49" charset="-122"/>
                </a:endParaRPr>
              </a:p>
              <a:p>
                <a:pPr lvl="1"/>
                <a:r>
                  <a:rPr lang="zh-CN" altLang="en-US" sz="2000" dirty="0">
                    <a:latin typeface="Book Antiqua" panose="02040602050305030304" pitchFamily="18" charset="0"/>
                    <a:ea typeface="楷体" pitchFamily="49" charset="-122"/>
                  </a:rPr>
                  <a:t>在一些特定条件下成立</a:t>
                </a:r>
                <a:r>
                  <a:rPr lang="en-US" altLang="zh-CN" sz="2000" dirty="0">
                    <a:latin typeface="Book Antiqua" panose="02040602050305030304" pitchFamily="18" charset="0"/>
                    <a:ea typeface="楷体" pitchFamily="49" charset="-122"/>
                  </a:rPr>
                  <a:t>.</a:t>
                </a:r>
                <a:r>
                  <a:rPr lang="zh-CN" altLang="en-US" sz="2000" dirty="0">
                    <a:latin typeface="Book Antiqua" panose="02040602050305030304" pitchFamily="18" charset="0"/>
                    <a:ea typeface="楷体" pitchFamily="49" charset="-122"/>
                  </a:rPr>
                  <a:t> </a:t>
                </a:r>
                <a:endParaRPr lang="en-US" altLang="zh-CN" sz="2000" dirty="0">
                  <a:latin typeface="Book Antiqua" panose="02040602050305030304" pitchFamily="18" charset="0"/>
                  <a:ea typeface="楷体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	</a:t>
                </a:r>
                <a:endParaRPr lang="en-US" altLang="zh-CN" sz="24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30243D-B860-2B4E-8AFA-1528A8713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 t="-1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F3D1B0-90E0-8C48-90EE-DE76AC6440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9990F9-408D-1A43-8679-0ABEDEA6A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F2FE8-94AE-5645-8325-FE818A42E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33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7380D-989F-0741-8343-BA30DA24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480E-A4D6-4F4A-88C9-9C5F3D3E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3200" dirty="0"/>
              <a:t>偏序格</a:t>
            </a:r>
            <a:endParaRPr lang="en-US" altLang="zh-CN" sz="3200" dirty="0"/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在序理论下讨论一类“规整”的偏序集 </a:t>
            </a:r>
            <a:endParaRPr lang="en-US" altLang="zh-CN" sz="2400" dirty="0"/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2800" dirty="0">
              <a:latin typeface="+mn-ea"/>
            </a:endParaRPr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3200" dirty="0"/>
              <a:t>代数格</a:t>
            </a:r>
            <a:endParaRPr lang="en-US" altLang="zh-CN" sz="3200" dirty="0"/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用抽象代数的视角来刻画上述结构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+mn-ea"/>
              </a:rPr>
              <a:t>分配格与有补格</a:t>
            </a:r>
            <a:endParaRPr lang="en-US" altLang="zh-CN" sz="2800" dirty="0">
              <a:latin typeface="+mn-ea"/>
            </a:endParaRPr>
          </a:p>
          <a:p>
            <a:pPr lvl="1" eaLnBrk="1" hangingPunct="1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满足一些特定运算性质的格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具有特定的结构特征</a:t>
            </a:r>
            <a:endParaRPr lang="en-US" altLang="zh-CN" sz="2400" dirty="0">
              <a:latin typeface="+mn-ea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E7E921-A618-4744-997C-30301B271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37676"/>
            <a:ext cx="1115616" cy="303212"/>
          </a:xfrm>
        </p:spPr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80860-51FF-E341-904A-77FA10A4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9632" y="6537676"/>
            <a:ext cx="6703268" cy="303214"/>
          </a:xfrm>
        </p:spPr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969A8CF-D413-8047-9B51-28E8BAC1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537678"/>
            <a:ext cx="946448" cy="303212"/>
          </a:xfrm>
        </p:spPr>
        <p:txBody>
          <a:bodyPr/>
          <a:lstStyle/>
          <a:p>
            <a:fld id="{EF2CBC89-708E-48CD-BCD6-CCB7D6409ED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764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8D0-5C6C-194D-8A1C-8A4BCDDE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格同构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48246D-B577-C04D-B322-BF4F36A79C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19263"/>
                <a:ext cx="8579296" cy="4411662"/>
              </a:xfrm>
            </p:spPr>
            <p:txBody>
              <a:bodyPr/>
              <a:lstStyle/>
              <a:p>
                <a:r>
                  <a:rPr lang="zh-CN" altLang="en-US" sz="2400" b="1" dirty="0">
                    <a:solidFill>
                      <a:srgbClr val="0315BD"/>
                    </a:solidFill>
                  </a:rPr>
                  <a:t>格同构</a:t>
                </a:r>
                <a:r>
                  <a:rPr lang="en-US" altLang="zh-CN" sz="2400" b="1" dirty="0">
                    <a:solidFill>
                      <a:srgbClr val="0315BD"/>
                    </a:solidFill>
                  </a:rPr>
                  <a:t>: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若从</a:t>
                </a:r>
                <a:r>
                  <a:rPr lang="zh-CN" altLang="en-US" sz="2400" dirty="0"/>
                  <a:t>格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的同态映射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为一个双射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则称其为格同构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3"/>
                <a:endParaRPr lang="en-US" altLang="zh-CN" sz="1600" dirty="0">
                  <a:solidFill>
                    <a:srgbClr val="000000"/>
                  </a:solidFill>
                </a:endParaRPr>
              </a:p>
              <a:p>
                <a:r>
                  <a:rPr lang="zh-CN" altLang="en-US" sz="2400" dirty="0">
                    <a:solidFill>
                      <a:srgbClr val="00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的双射，则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为格同构映射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当且仅当</a:t>
                </a:r>
                <a:br>
                  <a:rPr lang="en-US" altLang="zh-CN" sz="2400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≼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[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充分性概要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]</a:t>
                </a:r>
              </a:p>
              <a:p>
                <a:pPr lvl="2"/>
                <a:r>
                  <a:rPr lang="zh-CN" altLang="en-US" sz="1800" dirty="0">
                    <a:solidFill>
                      <a:srgbClr val="000000"/>
                    </a:solidFill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由保序性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zh-CN" altLang="en-US" sz="18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同理</a:t>
                </a:r>
                <a:r>
                  <a:rPr lang="en-US" altLang="zh-CN" sz="18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zh-CN" altLang="en-US" sz="18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于是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zh-CN" altLang="en-US" sz="1800" dirty="0">
                    <a:solidFill>
                      <a:srgbClr val="000000"/>
                    </a:solidFill>
                  </a:rPr>
                  <a:t>由于逆映射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仍然保序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;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同理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;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于是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; 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再由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保序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2"/>
                <a:r>
                  <a:rPr lang="zh-CN" altLang="en-US" sz="1800" dirty="0">
                    <a:solidFill>
                      <a:srgbClr val="000000"/>
                    </a:solidFill>
                  </a:rPr>
                  <a:t>于是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</a:rPr>
                  <a:t>.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同理可证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rgbClr val="000000"/>
                  </a:solidFill>
                </a:endParaRPr>
              </a:p>
              <a:p>
                <a:pPr marL="693737" lvl="2" indent="0">
                  <a:buNone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48246D-B577-C04D-B322-BF4F36A79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579296" cy="4411662"/>
              </a:xfrm>
              <a:blipFill>
                <a:blip r:embed="rId2"/>
                <a:stretch>
                  <a:fillRect l="-444" t="-1146" b="-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6D5AE5-3A94-3C4E-B594-1DFC3B3D97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784D5-0B41-1E48-BDF3-61ADD0837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3C24C-9D07-7D46-8F16-40B442270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935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 txBox="1">
            <a:spLocks/>
          </p:cNvSpPr>
          <p:nvPr/>
        </p:nvSpPr>
        <p:spPr bwMode="auto">
          <a:xfrm>
            <a:off x="1114425" y="260350"/>
            <a:ext cx="7489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EFA5CBC-8392-4346-9E7F-51E98DDC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格同构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9A73CE9-3B36-F94F-8EC3-9F3B4C3E8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/>
                  <a:t>例</a:t>
                </a:r>
                <a:r>
                  <a:rPr kumimoji="1" lang="en-US" altLang="zh-CN" sz="2400" dirty="0"/>
                  <a:t>:</a:t>
                </a:r>
                <a:r>
                  <a:rPr kumimoji="1" lang="zh-CN" altLang="en-US" sz="2400" dirty="0"/>
                  <a:t> 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{1,2,3,4,6,12},|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=({1,2,3,4,6,12},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/>
                  <a:t>是双射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但不是同构映射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因为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zh-CN" sz="2400" dirty="0"/>
                  <a:t>,</a:t>
                </a:r>
                <a:br>
                  <a:rPr lang="en-US" altLang="zh-CN" sz="2400" dirty="0"/>
                </a:br>
                <a:r>
                  <a:rPr lang="en-US" altLang="zh-CN" sz="2400" dirty="0"/>
                  <a:t>	</a:t>
                </a:r>
                <a:r>
                  <a:rPr lang="zh-CN" altLang="en-US" sz="2400" dirty="0"/>
                  <a:t>但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不整除</a:t>
                </a:r>
                <a:r>
                  <a:rPr lang="en-US" altLang="zh-CN" sz="2400" dirty="0"/>
                  <a:t>3.</a:t>
                </a:r>
                <a:r>
                  <a:rPr lang="zh-CN" altLang="en-US" sz="2400" dirty="0"/>
                  <a:t> </a:t>
                </a:r>
                <a:br>
                  <a:rPr lang="en-US" altLang="zh-CN" sz="2400" dirty="0"/>
                </a:br>
                <a:r>
                  <a:rPr lang="en-US" altLang="zh-CN" sz="2400" dirty="0"/>
                  <a:t>	</a:t>
                </a:r>
                <a:r>
                  <a:rPr lang="zh-CN" altLang="en-US" sz="2400" dirty="0"/>
                  <a:t>于是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/>
                  <a:t>不是同构映射</a:t>
                </a:r>
                <a:r>
                  <a:rPr lang="en-US" altLang="zh-CN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9A73CE9-3B36-F94F-8EC3-9F3B4C3E8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7" name="灯片编号占位符 4"/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903D94-48BF-4D50-835F-CA5C42FAFAC8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7C1D07-0149-BF4B-8F15-BFDF911B76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2BD672-02F4-B24B-8227-B5B06527C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18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424EB-E39D-FF40-9F32-8D323DAF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格同构的直观特征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6A8AA-9703-554C-8ACB-D067AB81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观察以下两个格的哈斯图：</a:t>
            </a:r>
          </a:p>
          <a:p>
            <a:endParaRPr kumimoji="1" lang="zh-CN" altLang="en-US" dirty="0"/>
          </a:p>
        </p:txBody>
      </p:sp>
      <p:sp>
        <p:nvSpPr>
          <p:cNvPr id="28675" name="灯片编号占位符 4"/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0062BA-3B49-44EC-89D1-EFC22984335A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04113"/>
            <a:ext cx="7253808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37253-2AFE-C841-9C81-06F6D6754A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2F921-4D4C-254E-8B2F-04E5303A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44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1670E-578E-CF4C-888B-9758C4CB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格同构的直观特征（续）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E5EDF-5AF1-4E4B-AA36-2C81D06496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7A0CAB-39C0-104D-A23B-8E739484C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C5183-4636-BE4D-AC5A-D07A2FAC5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3BDD01C-666A-ED44-9D0D-A84FBFE8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1700213"/>
            <a:ext cx="6032500" cy="37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31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C822C-5625-C245-A37E-08F8E246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格同构的直观特征（续）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786B88-963A-784E-B130-5933905FE1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E87828-17FB-774A-B319-6623ECFA7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7DE97-B6A8-4F4C-97BA-E9B25DDF5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3DA04F2-36A2-D24D-A1EA-E3AB7C88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7" y="1844824"/>
            <a:ext cx="8351837" cy="459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85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F61B662-AED2-EF48-8A41-4FDC8540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分配格与有补格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D75B017-63FE-3847-8E82-0D09AA39A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6B4F1E-C4ED-394C-B042-2EE5E932DD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D1758-E689-AD41-87C7-3195D810B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4052A3-F6D3-0A4D-817D-ED12B6856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336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353DA-85AF-F446-91EF-ED4FA4D6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几种典型的格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0D35E699-2B35-4141-8FC8-C3B6BA0D0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2960"/>
                  </a:lnSpc>
                  <a:spcBef>
                    <a:spcPts val="72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三种典型的格：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marL="449262" lvl="1" indent="0">
                  <a:lnSpc>
                    <a:spcPts val="2960"/>
                  </a:lnSpc>
                  <a:spcBef>
                    <a:spcPts val="72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⑴ </a:t>
                </a: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链</a:t>
                </a:r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chain)</a:t>
                </a:r>
                <a:endParaRPr lang="en-US" altLang="zh-CN" sz="2400" dirty="0">
                  <a:solidFill>
                    <a:srgbClr val="0315BD"/>
                  </a:solidFill>
                  <a:latin typeface="Times New Roman" panose="02020603050405020304" pitchFamily="18" charset="0"/>
                </a:endParaRPr>
              </a:p>
              <a:p>
                <a:pPr marL="449262" lvl="1" indent="0">
                  <a:lnSpc>
                    <a:spcPts val="2960"/>
                  </a:lnSpc>
                  <a:spcBef>
                    <a:spcPts val="72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⑵ </a:t>
                </a: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钻石格</a:t>
                </a:r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diamond lattice</a:t>
                </a:r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marL="449262" lvl="1" indent="0">
                  <a:lnSpc>
                    <a:spcPts val="2960"/>
                  </a:lnSpc>
                  <a:spcBef>
                    <a:spcPts val="72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五角格</a:t>
                </a:r>
                <a:r>
                  <a:rPr lang="en-US" altLang="zh-CN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(pentagon lattice</a:t>
                </a:r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endParaRPr kumimoji="1"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0D35E699-2B35-4141-8FC8-C3B6BA0D0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2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4A2C01-C331-BC4D-8495-D1D33922FD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F71413-FD08-A848-B128-9BBE30ABC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C27C8F-0C57-5E4A-A804-7B19BB0B6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42F1F5-70CA-BA4A-BDA0-D8B19C3A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52230"/>
            <a:ext cx="576064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08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C23B9-A3D5-D34B-A4B7-C0D3E59E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分配格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39943D-8373-2B45-9D72-0E5359457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分配格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,∧,∨)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为格，若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， 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b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b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sz="2400" b="0" dirty="0">
                  <a:latin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为分配格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(distributive lattice).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39943D-8373-2B45-9D72-0E5359457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02C731-923A-3D4B-91B9-4E21727435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08553-4B1E-4C4A-867A-C12067F32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本投影片及相应音视频仅供修读本课程同学使用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6C4D48-46F2-BF4C-9A5C-39FB54E0D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887245-A13D-614B-950A-BE26B1F9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367263"/>
            <a:ext cx="3456384" cy="34563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0ED91C-B522-C64B-A252-D71E9DAA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2322414"/>
            <a:ext cx="1942214" cy="40118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8F99B2-7CCB-6D49-AE38-EE0BBA603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84" y="3600650"/>
            <a:ext cx="2831900" cy="28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8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4AA92-7C43-1D42-8121-4A72411A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分配格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D869B1-3BB7-6B43-A5BF-277F4970B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42912">
                  <a:lnSpc>
                    <a:spcPts val="2960"/>
                  </a:lnSpc>
                  <a:spcBef>
                    <a:spcPts val="72"/>
                  </a:spcBef>
                </a:pP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钻石格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(diamond lattice,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不是分配格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792162" lvl="1">
                  <a:lnSpc>
                    <a:spcPts val="2960"/>
                  </a:lnSpc>
                  <a:spcBef>
                    <a:spcPts val="72"/>
                  </a:spcBef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但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442912">
                  <a:lnSpc>
                    <a:spcPts val="2960"/>
                  </a:lnSpc>
                  <a:spcBef>
                    <a:spcPts val="1272"/>
                  </a:spcBef>
                </a:pP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五角格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(pentagon lattice,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不是分配格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792162" lvl="1">
                  <a:lnSpc>
                    <a:spcPts val="2960"/>
                  </a:lnSpc>
                  <a:spcBef>
                    <a:spcPts val="72"/>
                  </a:spcBef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/>
              </a:p>
              <a:p>
                <a:pPr marL="792162" lvl="1">
                  <a:lnSpc>
                    <a:spcPts val="2960"/>
                  </a:lnSpc>
                  <a:spcBef>
                    <a:spcPts val="72"/>
                  </a:spcBef>
                </a:pP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D869B1-3BB7-6B43-A5BF-277F4970B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BDB37A-F6A0-D34B-B5E4-D6194F84D0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2870A-A463-904F-AB09-400C30CDB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91334-2EBC-CB4C-BAA6-E68B795F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124CA2-01D7-C540-A5F4-B00E45C3A928}"/>
              </a:ext>
            </a:extLst>
          </p:cNvPr>
          <p:cNvGrpSpPr/>
          <p:nvPr/>
        </p:nvGrpSpPr>
        <p:grpSpPr>
          <a:xfrm>
            <a:off x="1855256" y="3749413"/>
            <a:ext cx="2291731" cy="2276560"/>
            <a:chOff x="2853790" y="3749413"/>
            <a:chExt cx="1293197" cy="2276560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C59973F8-DFC7-5B40-84A7-F25534B846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55239" y="4099235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A4DF7761-82C5-6149-82CF-42A0B2940B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5239" y="5035339"/>
              <a:ext cx="360040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82FB851B-070B-DD46-A185-7CEDD074E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15279" y="4099235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DD06E16-48B8-AE41-8FED-F11D61DD4F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36306" y="5035339"/>
              <a:ext cx="339013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38CA1C7-83A7-7445-9D3A-400D07C48560}"/>
                </a:ext>
              </a:extLst>
            </p:cNvPr>
            <p:cNvSpPr txBox="1"/>
            <p:nvPr/>
          </p:nvSpPr>
          <p:spPr>
            <a:xfrm>
              <a:off x="3584185" y="374941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C01EE3-D0C3-314F-8C8C-C182D524FA45}"/>
                </a:ext>
              </a:extLst>
            </p:cNvPr>
            <p:cNvSpPr txBox="1"/>
            <p:nvPr/>
          </p:nvSpPr>
          <p:spPr>
            <a:xfrm>
              <a:off x="3574050" y="5656641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8814F8F-7C8D-AD43-BB86-FA6EF8906539}"/>
                </a:ext>
              </a:extLst>
            </p:cNvPr>
            <p:cNvSpPr txBox="1"/>
            <p:nvPr/>
          </p:nvSpPr>
          <p:spPr>
            <a:xfrm>
              <a:off x="2853790" y="466600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8A76224-C12F-6D49-90B2-C06E10833971}"/>
                </a:ext>
              </a:extLst>
            </p:cNvPr>
            <p:cNvSpPr txBox="1"/>
            <p:nvPr/>
          </p:nvSpPr>
          <p:spPr>
            <a:xfrm flipH="1">
              <a:off x="3496106" y="4647298"/>
              <a:ext cx="36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F918CA92-1F4D-244C-A5E0-7CC3BA685D83}"/>
                </a:ext>
              </a:extLst>
            </p:cNvPr>
            <p:cNvCxnSpPr/>
            <p:nvPr/>
          </p:nvCxnSpPr>
          <p:spPr bwMode="auto">
            <a:xfrm>
              <a:off x="3515279" y="4100876"/>
              <a:ext cx="0" cy="86409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8BB6B573-0E32-9945-8DA5-92FDE9BFDF8B}"/>
                </a:ext>
              </a:extLst>
            </p:cNvPr>
            <p:cNvCxnSpPr/>
            <p:nvPr/>
          </p:nvCxnSpPr>
          <p:spPr bwMode="auto">
            <a:xfrm>
              <a:off x="3515279" y="4964972"/>
              <a:ext cx="0" cy="86409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281889-59FC-174A-A663-635F057D8469}"/>
                </a:ext>
              </a:extLst>
            </p:cNvPr>
            <p:cNvSpPr txBox="1"/>
            <p:nvPr/>
          </p:nvSpPr>
          <p:spPr>
            <a:xfrm>
              <a:off x="3846905" y="45977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26B7E03-0195-9C40-8D59-C955105F93F8}"/>
              </a:ext>
            </a:extLst>
          </p:cNvPr>
          <p:cNvGrpSpPr/>
          <p:nvPr/>
        </p:nvGrpSpPr>
        <p:grpSpPr>
          <a:xfrm>
            <a:off x="4739360" y="3776819"/>
            <a:ext cx="2280911" cy="2214483"/>
            <a:chOff x="4739361" y="3776819"/>
            <a:chExt cx="1557822" cy="2214483"/>
          </a:xfrm>
        </p:grpSpPr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D2F8933-8549-054D-939A-9326383EE7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0810" y="4078444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56951D8B-5061-1846-B6FC-ADB8B9BA75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0810" y="5014548"/>
              <a:ext cx="360040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CDB298C5-BABE-E343-B223-961B01591A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00850" y="4082100"/>
              <a:ext cx="509261" cy="49848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21CBEB9-4631-8048-8D45-9A994DF232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21878" y="5345885"/>
              <a:ext cx="508228" cy="460751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E40B6D1-9078-814D-9719-F114A345F44D}"/>
                </a:ext>
              </a:extLst>
            </p:cNvPr>
            <p:cNvSpPr txBox="1"/>
            <p:nvPr/>
          </p:nvSpPr>
          <p:spPr>
            <a:xfrm>
              <a:off x="5515437" y="562197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47C1FC-1636-C946-834C-443BE7C88F04}"/>
                </a:ext>
              </a:extLst>
            </p:cNvPr>
            <p:cNvSpPr txBox="1"/>
            <p:nvPr/>
          </p:nvSpPr>
          <p:spPr>
            <a:xfrm>
              <a:off x="5390383" y="37768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157CBF2-45B6-804C-9EAE-F5901C7D3C2C}"/>
                </a:ext>
              </a:extLst>
            </p:cNvPr>
            <p:cNvSpPr txBox="1"/>
            <p:nvPr/>
          </p:nvSpPr>
          <p:spPr>
            <a:xfrm>
              <a:off x="4739361" y="46452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4369A00-E037-8748-8EC0-613DF028B0A1}"/>
                </a:ext>
              </a:extLst>
            </p:cNvPr>
            <p:cNvSpPr txBox="1"/>
            <p:nvPr/>
          </p:nvSpPr>
          <p:spPr>
            <a:xfrm flipH="1">
              <a:off x="5931981" y="5019789"/>
              <a:ext cx="36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AF3BAF6-8DAF-594C-8157-1DEAFF725007}"/>
                </a:ext>
              </a:extLst>
            </p:cNvPr>
            <p:cNvSpPr txBox="1"/>
            <p:nvPr/>
          </p:nvSpPr>
          <p:spPr>
            <a:xfrm>
              <a:off x="5903815" y="4213534"/>
              <a:ext cx="35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5DF5E476-4D14-7748-BE30-627B873F50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03816" y="4597722"/>
              <a:ext cx="26290" cy="748163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098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35889C-C55F-7D46-99E8-028FF46E06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0082"/>
                <a:ext cx="8402216" cy="4411662"/>
              </a:xfrm>
            </p:spPr>
            <p:txBody>
              <a:bodyPr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</a:rPr>
                  <a:t>定理（分配格判定定理一）：设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为格，则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是分配格当且仅当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b="1" dirty="0">
                    <a:solidFill>
                      <a:srgbClr val="C00000"/>
                    </a:solidFill>
                  </a:rPr>
                  <a:t>不含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有与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（钻石格）或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（五角格）同构的</a:t>
                </a:r>
                <a:r>
                  <a:rPr lang="zh-CN" altLang="en-US" sz="2400" b="1" dirty="0">
                    <a:solidFill>
                      <a:srgbClr val="C00000"/>
                    </a:solidFill>
                  </a:rPr>
                  <a:t>子格</a:t>
                </a:r>
                <a:r>
                  <a:rPr lang="en-US" altLang="zh-CN" sz="2400" dirty="0"/>
                  <a:t>.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000" dirty="0"/>
                  <a:t>注意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是不含子格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不是子图</a:t>
                </a:r>
                <a:endParaRPr lang="en-US" altLang="zh-CN" sz="20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lvl="2"/>
                <a:endParaRPr lang="en-US" altLang="zh-CN" sz="1700" dirty="0"/>
              </a:p>
              <a:p>
                <a:r>
                  <a:rPr lang="zh-CN" altLang="en-US" sz="2400" dirty="0"/>
                  <a:t>推论</a:t>
                </a:r>
                <a:endParaRPr lang="en-US" altLang="zh-CN" sz="2400" dirty="0"/>
              </a:p>
              <a:p>
                <a:pPr lvl="2"/>
                <a:r>
                  <a:rPr lang="zh-CN" altLang="en-US" sz="2000" dirty="0"/>
                  <a:t>小于五元的格皆为分配格</a:t>
                </a:r>
                <a:endParaRPr lang="en-US" altLang="zh-CN" sz="2000" dirty="0"/>
              </a:p>
              <a:p>
                <a:pPr lvl="2"/>
                <a:r>
                  <a:rPr lang="zh-CN" altLang="en-US" sz="2000" dirty="0"/>
                  <a:t>任何链皆为分配格</a:t>
                </a:r>
                <a:endParaRPr lang="en-US" altLang="zh-CN" sz="20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35889C-C55F-7D46-99E8-028FF46E0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0082"/>
                <a:ext cx="8402216" cy="4411662"/>
              </a:xfrm>
              <a:blipFill>
                <a:blip r:embed="rId2"/>
                <a:stretch>
                  <a:fillRect l="-453" t="-1146" b="-2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AADB10A-FB86-3A48-B5A3-579BEBB8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2888230"/>
            <a:ext cx="4458952" cy="2075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902C45-C226-834A-B0DA-38B7741C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分配格的判定定理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B68E5-F17B-614B-8275-A948551970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F7F14-12A9-4F4F-BE18-DC8CAED17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B940D-914B-3648-825F-4B2AA027D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9733E6-7FE2-2141-9364-2D5DBF97FBD0}"/>
              </a:ext>
            </a:extLst>
          </p:cNvPr>
          <p:cNvSpPr txBox="1"/>
          <p:nvPr/>
        </p:nvSpPr>
        <p:spPr>
          <a:xfrm>
            <a:off x="1403648" y="3633524"/>
            <a:ext cx="224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含五角格、钻石格子图</a:t>
            </a:r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但不是子格</a:t>
            </a:r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的分配格</a:t>
            </a:r>
          </a:p>
        </p:txBody>
      </p:sp>
    </p:spTree>
    <p:extLst>
      <p:ext uri="{BB962C8B-B14F-4D97-AF65-F5344CB8AC3E}">
        <p14:creationId xmlns:p14="http://schemas.microsoft.com/office/powerpoint/2010/main" val="209365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DE244-3C0C-CC47-A5B6-0AB2EFBF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偏序里的特殊元素</a:t>
            </a:r>
            <a:r>
              <a:rPr kumimoji="1" lang="en-US" altLang="zh-CN" dirty="0"/>
              <a:t>(</a:t>
            </a:r>
            <a:r>
              <a:rPr kumimoji="1" lang="zh-CN" altLang="en-US" dirty="0"/>
              <a:t>回顾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5B691-DF4B-D845-815D-80C5EF6506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45EBD8-564E-FD44-90FD-AFE35BF30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E55873-58E8-F847-9C32-D9946ABC9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7" name="Oval 35" descr="蓝色砂纸">
            <a:extLst>
              <a:ext uri="{FF2B5EF4-FFF2-40B4-BE49-F238E27FC236}">
                <a16:creationId xmlns:a16="http://schemas.microsoft.com/office/drawing/2014/main" id="{AF37F684-F7D6-7047-A0A6-386AF1F98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789363"/>
            <a:ext cx="3962400" cy="10668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A738D65-3EE0-D44C-8A12-B11F9B1E9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2176463"/>
            <a:ext cx="215900" cy="2159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7AEC365C-D4EC-8448-8BD7-F02F0C1EE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316547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7AAD9128-5299-9E4D-9E6C-9FA95BC7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3165475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B4F6D944-D4A7-9349-89C2-71A22E1C9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4133850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EEA8A33C-5377-A043-B258-E55E853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4133850"/>
            <a:ext cx="215900" cy="21590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7C4DB949-A571-F44C-9178-A95F77CC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5100638"/>
            <a:ext cx="215900" cy="215900"/>
          </a:xfrm>
          <a:prstGeom prst="ellipse">
            <a:avLst/>
          </a:prstGeom>
          <a:solidFill>
            <a:srgbClr val="0000FF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BF77EEE3-8D4F-104A-AF60-B642BE40E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5100638"/>
            <a:ext cx="215900" cy="215900"/>
          </a:xfrm>
          <a:prstGeom prst="ellipse">
            <a:avLst/>
          </a:prstGeom>
          <a:solidFill>
            <a:srgbClr val="0000FF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69F5BB10-61C9-4C4E-8B25-DFC5F4B46C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00" y="2379663"/>
            <a:ext cx="828675" cy="8286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34158FF6-D356-8947-AC82-21982A4819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2775" y="2384425"/>
            <a:ext cx="809625" cy="8143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A0DEBA0E-BB03-FF47-8C31-09DF11E9F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3403600"/>
            <a:ext cx="0" cy="7239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27ACBE74-AE4F-D148-A400-9D687B88D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2063" y="3389313"/>
            <a:ext cx="1587" cy="7381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51705929-812D-854B-9548-FAC3F1A7E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150" y="4389438"/>
            <a:ext cx="1588" cy="71913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2AD6A983-7589-704D-8CDC-16289A2F1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6350" y="4365625"/>
            <a:ext cx="1588" cy="7143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FEAFCD3B-BDF6-6A4E-BFD8-52CB7D2B90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4332288"/>
            <a:ext cx="1762125" cy="8429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46550B6E-1809-2C42-A715-21F40FF4C5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19450" y="3355975"/>
            <a:ext cx="1733550" cy="84772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30">
            <a:extLst>
              <a:ext uri="{FF2B5EF4-FFF2-40B4-BE49-F238E27FC236}">
                <a16:creationId xmlns:a16="http://schemas.microsoft.com/office/drawing/2014/main" id="{8E5F1376-870B-A141-AB27-F5826724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1350" y="4318000"/>
            <a:ext cx="1814513" cy="85725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31">
            <a:extLst>
              <a:ext uri="{FF2B5EF4-FFF2-40B4-BE49-F238E27FC236}">
                <a16:creationId xmlns:a16="http://schemas.microsoft.com/office/drawing/2014/main" id="{D2100DE0-926D-1D45-BCB8-B3145608E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1808163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最大</a:t>
            </a:r>
            <a:r>
              <a:rPr kumimoji="1" lang="en-US" altLang="zh-CN" sz="2000" b="1">
                <a:latin typeface="Times New Roman" panose="02020603050405020304" pitchFamily="18" charset="0"/>
              </a:rPr>
              <a:t>/</a:t>
            </a:r>
            <a:r>
              <a:rPr kumimoji="1" lang="zh-CN" altLang="en-US" sz="2000" b="1">
                <a:latin typeface="Times New Roman" panose="02020603050405020304" pitchFamily="18" charset="0"/>
              </a:rPr>
              <a:t>极大</a:t>
            </a:r>
          </a:p>
        </p:txBody>
      </p:sp>
      <p:sp>
        <p:nvSpPr>
          <p:cNvPr id="25" name="Text Box 33">
            <a:extLst>
              <a:ext uri="{FF2B5EF4-FFF2-40B4-BE49-F238E27FC236}">
                <a16:creationId xmlns:a16="http://schemas.microsoft.com/office/drawing/2014/main" id="{A235AA07-4C23-5A4E-BD95-3D96FB480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389563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极小</a:t>
            </a:r>
          </a:p>
        </p:txBody>
      </p:sp>
      <p:sp>
        <p:nvSpPr>
          <p:cNvPr id="26" name="Text Box 34">
            <a:extLst>
              <a:ext uri="{FF2B5EF4-FFF2-40B4-BE49-F238E27FC236}">
                <a16:creationId xmlns:a16="http://schemas.microsoft.com/office/drawing/2014/main" id="{8258E616-085C-3946-81F0-FB88EA419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3" y="5389563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极小</a:t>
            </a: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06B2F096-F68C-8C40-A2DE-53201DAF597A}"/>
              </a:ext>
            </a:extLst>
          </p:cNvPr>
          <p:cNvSpPr>
            <a:spLocks noChangeArrowheads="1"/>
          </p:cNvSpPr>
          <p:nvPr/>
        </p:nvSpPr>
        <p:spPr bwMode="auto">
          <a:xfrm rot="2236984">
            <a:off x="3338513" y="2341563"/>
            <a:ext cx="2362200" cy="914400"/>
          </a:xfrm>
          <a:prstGeom prst="ellipse">
            <a:avLst/>
          </a:prstGeom>
          <a:noFill/>
          <a:ln w="57150" cmpd="thickThin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id="{A4DD12E8-FE6D-5948-BF64-597E1620F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4398963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</a:rPr>
              <a:t>子集</a:t>
            </a:r>
            <a:r>
              <a:rPr kumimoji="1" lang="en-US" altLang="zh-CN" sz="2000" b="1">
                <a:latin typeface="Times New Roman" panose="02020603050405020304" pitchFamily="18" charset="0"/>
              </a:rPr>
              <a:t>B</a:t>
            </a:r>
            <a:endParaRPr kumimoji="1" lang="en-US" altLang="zh-CN" sz="2000" b="1" i="1">
              <a:latin typeface="Times New Roman" panose="02020603050405020304" pitchFamily="18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8ECA1D9D-D644-1D46-AA4C-8B61177A3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2375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</a:rPr>
              <a:t>B</a:t>
            </a:r>
            <a:r>
              <a:rPr kumimoji="1" lang="zh-CN" altLang="en-US" sz="2000" b="1">
                <a:latin typeface="Times New Roman" panose="02020603050405020304" pitchFamily="18" charset="0"/>
              </a:rPr>
              <a:t>的上界的集合</a:t>
            </a:r>
            <a:endParaRPr kumimoji="1" lang="zh-CN" altLang="en-US" sz="2000" b="1" i="1">
              <a:latin typeface="Times New Roman" panose="02020603050405020304" pitchFamily="18" charset="0"/>
            </a:endParaRPr>
          </a:p>
        </p:txBody>
      </p:sp>
      <p:sp>
        <p:nvSpPr>
          <p:cNvPr id="30" name="Text Box 39">
            <a:extLst>
              <a:ext uri="{FF2B5EF4-FFF2-40B4-BE49-F238E27FC236}">
                <a16:creationId xmlns:a16="http://schemas.microsoft.com/office/drawing/2014/main" id="{6831DF9B-DA3C-8A4B-B6D0-73F81B29D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3408363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rgbClr val="008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最小上界</a:t>
            </a:r>
          </a:p>
        </p:txBody>
      </p:sp>
      <p:sp>
        <p:nvSpPr>
          <p:cNvPr id="31" name="Line 40">
            <a:extLst>
              <a:ext uri="{FF2B5EF4-FFF2-40B4-BE49-F238E27FC236}">
                <a16:creationId xmlns:a16="http://schemas.microsoft.com/office/drawing/2014/main" id="{B2A82756-1A8A-594E-AF6A-500E4B8816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10175" y="3317875"/>
            <a:ext cx="795338" cy="242888"/>
          </a:xfrm>
          <a:prstGeom prst="line">
            <a:avLst/>
          </a:prstGeom>
          <a:noFill/>
          <a:ln w="22225">
            <a:solidFill>
              <a:srgbClr val="C0C0C0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20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3A313-FC1C-7D4C-B612-43E5DB5C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分配格的判定定理（续）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E63D1-04D7-CF40-AC80-FD6B1652BD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779A3-5B6C-0047-8E92-661D4F20C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1204A-0E7F-E74B-8A87-9357B55E9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52C1723-1BAD-3843-A33C-DE8CB9A505EE}"/>
              </a:ext>
            </a:extLst>
          </p:cNvPr>
          <p:cNvCxnSpPr>
            <a:cxnSpLocks/>
          </p:cNvCxnSpPr>
          <p:nvPr/>
        </p:nvCxnSpPr>
        <p:spPr bwMode="auto">
          <a:xfrm flipH="1">
            <a:off x="1532503" y="3000663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81794C9-BC37-3547-93BE-1DBA1D2619DE}"/>
              </a:ext>
            </a:extLst>
          </p:cNvPr>
          <p:cNvCxnSpPr>
            <a:cxnSpLocks/>
          </p:cNvCxnSpPr>
          <p:nvPr/>
        </p:nvCxnSpPr>
        <p:spPr bwMode="auto">
          <a:xfrm>
            <a:off x="1532503" y="3936767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861F1043-8211-0541-B2A6-98176F63C48D}"/>
              </a:ext>
            </a:extLst>
          </p:cNvPr>
          <p:cNvCxnSpPr>
            <a:cxnSpLocks/>
          </p:cNvCxnSpPr>
          <p:nvPr/>
        </p:nvCxnSpPr>
        <p:spPr bwMode="auto">
          <a:xfrm>
            <a:off x="1892543" y="3000663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936A8FB-E7A6-C74E-BA92-1AF985654CC2}"/>
              </a:ext>
            </a:extLst>
          </p:cNvPr>
          <p:cNvCxnSpPr>
            <a:cxnSpLocks/>
          </p:cNvCxnSpPr>
          <p:nvPr/>
        </p:nvCxnSpPr>
        <p:spPr bwMode="auto">
          <a:xfrm flipH="1">
            <a:off x="1913570" y="3936767"/>
            <a:ext cx="339013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D51861F-B4A9-7B4B-890F-7F96EF9DC0DC}"/>
              </a:ext>
            </a:extLst>
          </p:cNvPr>
          <p:cNvSpPr txBox="1"/>
          <p:nvPr/>
        </p:nvSpPr>
        <p:spPr>
          <a:xfrm>
            <a:off x="2007130" y="45441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F310D1-8821-3D4A-A948-1A1A9AACD005}"/>
              </a:ext>
            </a:extLst>
          </p:cNvPr>
          <p:cNvSpPr txBox="1"/>
          <p:nvPr/>
        </p:nvSpPr>
        <p:spPr>
          <a:xfrm>
            <a:off x="1971674" y="282649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5043D-20A7-F442-A095-1C6F1970B1B6}"/>
              </a:ext>
            </a:extLst>
          </p:cNvPr>
          <p:cNvSpPr txBox="1"/>
          <p:nvPr/>
        </p:nvSpPr>
        <p:spPr>
          <a:xfrm>
            <a:off x="1231054" y="35674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D98736-494E-724C-92FC-3A13C45544B6}"/>
              </a:ext>
            </a:extLst>
          </p:cNvPr>
          <p:cNvSpPr txBox="1"/>
          <p:nvPr/>
        </p:nvSpPr>
        <p:spPr>
          <a:xfrm flipH="1">
            <a:off x="1873370" y="3548726"/>
            <a:ext cx="3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21C4DD5-A69A-2F4B-A94E-557F5BC21AD2}"/>
              </a:ext>
            </a:extLst>
          </p:cNvPr>
          <p:cNvCxnSpPr/>
          <p:nvPr/>
        </p:nvCxnSpPr>
        <p:spPr bwMode="auto">
          <a:xfrm>
            <a:off x="1892543" y="3002304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E7F7CB0-7E92-8540-83B0-0DE864F5AD78}"/>
              </a:ext>
            </a:extLst>
          </p:cNvPr>
          <p:cNvCxnSpPr/>
          <p:nvPr/>
        </p:nvCxnSpPr>
        <p:spPr bwMode="auto">
          <a:xfrm>
            <a:off x="1892543" y="3866400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74F170F-832B-024C-A0C4-F8EE1C8C6E0B}"/>
              </a:ext>
            </a:extLst>
          </p:cNvPr>
          <p:cNvSpPr txBox="1"/>
          <p:nvPr/>
        </p:nvSpPr>
        <p:spPr>
          <a:xfrm>
            <a:off x="2224169" y="34991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A705080-F7BF-F04E-8577-C3053DB9477C}"/>
              </a:ext>
            </a:extLst>
          </p:cNvPr>
          <p:cNvCxnSpPr>
            <a:cxnSpLocks/>
          </p:cNvCxnSpPr>
          <p:nvPr/>
        </p:nvCxnSpPr>
        <p:spPr bwMode="auto">
          <a:xfrm>
            <a:off x="1892543" y="2136567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CF70DB5-50A7-0741-B409-CEC1714E56CE}"/>
              </a:ext>
            </a:extLst>
          </p:cNvPr>
          <p:cNvSpPr txBox="1"/>
          <p:nvPr/>
        </p:nvSpPr>
        <p:spPr>
          <a:xfrm>
            <a:off x="1913570" y="186952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1986FB78-1C7C-4A4F-8AB9-07D7A4E74D84}"/>
              </a:ext>
            </a:extLst>
          </p:cNvPr>
          <p:cNvCxnSpPr>
            <a:cxnSpLocks/>
          </p:cNvCxnSpPr>
          <p:nvPr/>
        </p:nvCxnSpPr>
        <p:spPr bwMode="auto">
          <a:xfrm>
            <a:off x="3917060" y="3023053"/>
            <a:ext cx="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544B1642-F0F4-AC4A-A25D-1ABA36F2B02A}"/>
              </a:ext>
            </a:extLst>
          </p:cNvPr>
          <p:cNvCxnSpPr>
            <a:cxnSpLocks/>
          </p:cNvCxnSpPr>
          <p:nvPr/>
        </p:nvCxnSpPr>
        <p:spPr bwMode="auto">
          <a:xfrm>
            <a:off x="3917060" y="3959157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2DF9BB7C-D546-6643-91A4-B9D88C447869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4637141" y="3022360"/>
            <a:ext cx="6348" cy="93679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A63F28E2-26B6-A944-8B43-7D134632AA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8127" y="3959157"/>
            <a:ext cx="339013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2054A57-F2DC-3249-B39F-26CAEC684C91}"/>
              </a:ext>
            </a:extLst>
          </p:cNvPr>
          <p:cNvSpPr txBox="1"/>
          <p:nvPr/>
        </p:nvSpPr>
        <p:spPr>
          <a:xfrm>
            <a:off x="4391687" y="45665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16316-A7DC-704B-9182-447A7141D327}"/>
              </a:ext>
            </a:extLst>
          </p:cNvPr>
          <p:cNvSpPr txBox="1"/>
          <p:nvPr/>
        </p:nvSpPr>
        <p:spPr>
          <a:xfrm>
            <a:off x="4356231" y="28488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E8E8A2-EA16-2546-8E2E-64626B0E25FA}"/>
              </a:ext>
            </a:extLst>
          </p:cNvPr>
          <p:cNvSpPr txBox="1"/>
          <p:nvPr/>
        </p:nvSpPr>
        <p:spPr>
          <a:xfrm>
            <a:off x="3615611" y="35898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59F73A-BF0C-5242-9F37-D0B2110CE88A}"/>
              </a:ext>
            </a:extLst>
          </p:cNvPr>
          <p:cNvSpPr txBox="1"/>
          <p:nvPr/>
        </p:nvSpPr>
        <p:spPr>
          <a:xfrm flipH="1">
            <a:off x="4691769" y="3607549"/>
            <a:ext cx="3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CB3F0276-4500-0E4C-8FA9-90A1E298BF23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>
            <a:off x="4257927" y="2238859"/>
            <a:ext cx="385562" cy="78350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0BE116D-6040-1640-9706-9288B8C0E553}"/>
              </a:ext>
            </a:extLst>
          </p:cNvPr>
          <p:cNvCxnSpPr>
            <a:cxnSpLocks/>
          </p:cNvCxnSpPr>
          <p:nvPr/>
        </p:nvCxnSpPr>
        <p:spPr bwMode="auto">
          <a:xfrm flipH="1">
            <a:off x="3915693" y="2238859"/>
            <a:ext cx="342234" cy="7946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6E5298D-D903-3C4E-9CE3-B03CC157015D}"/>
              </a:ext>
            </a:extLst>
          </p:cNvPr>
          <p:cNvSpPr txBox="1"/>
          <p:nvPr/>
        </p:nvSpPr>
        <p:spPr>
          <a:xfrm>
            <a:off x="3616978" y="26569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38D825-64E6-724F-B1BD-FF7F0FB1AF73}"/>
              </a:ext>
            </a:extLst>
          </p:cNvPr>
          <p:cNvSpPr txBox="1"/>
          <p:nvPr/>
        </p:nvSpPr>
        <p:spPr>
          <a:xfrm>
            <a:off x="3972687" y="188135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2A8588-E8B3-E346-BF3E-944BA9064711}"/>
              </a:ext>
            </a:extLst>
          </p:cNvPr>
          <p:cNvGrpSpPr/>
          <p:nvPr/>
        </p:nvGrpSpPr>
        <p:grpSpPr>
          <a:xfrm>
            <a:off x="5826409" y="2013599"/>
            <a:ext cx="1489925" cy="2729658"/>
            <a:chOff x="1153271" y="3335088"/>
            <a:chExt cx="1076158" cy="2087022"/>
          </a:xfrm>
        </p:grpSpPr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8E65D0B5-0E55-C749-B07F-803357084A4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454720" y="3509252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F83EB92B-0A63-1648-9DD5-746FD454CB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54720" y="4445356"/>
              <a:ext cx="360040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480934D9-1155-9B4E-A285-FF080B2A3F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14760" y="3509252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5D999201-CC5E-AD49-9471-3C342964422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35787" y="4445356"/>
              <a:ext cx="339013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916E1F2-CB3F-0F4E-B872-933464127FD9}"/>
                </a:ext>
              </a:extLst>
            </p:cNvPr>
            <p:cNvSpPr txBox="1"/>
            <p:nvPr/>
          </p:nvSpPr>
          <p:spPr>
            <a:xfrm>
              <a:off x="1929347" y="505277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9467CAE-0EBB-A14B-A2F5-6708750FCA3C}"/>
                </a:ext>
              </a:extLst>
            </p:cNvPr>
            <p:cNvSpPr txBox="1"/>
            <p:nvPr/>
          </p:nvSpPr>
          <p:spPr>
            <a:xfrm>
              <a:off x="1893891" y="3335088"/>
              <a:ext cx="179696" cy="28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E163BFB-A631-BE45-9124-77203F85766D}"/>
                </a:ext>
              </a:extLst>
            </p:cNvPr>
            <p:cNvSpPr txBox="1"/>
            <p:nvPr/>
          </p:nvSpPr>
          <p:spPr>
            <a:xfrm>
              <a:off x="1153271" y="4076024"/>
              <a:ext cx="207484" cy="28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26902EC-3CB6-FB4C-90C7-381EB105C73E}"/>
                </a:ext>
              </a:extLst>
            </p:cNvPr>
            <p:cNvSpPr txBox="1"/>
            <p:nvPr/>
          </p:nvSpPr>
          <p:spPr>
            <a:xfrm flipH="1">
              <a:off x="1598556" y="4498006"/>
              <a:ext cx="365202" cy="28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A6CB7939-0213-3A4B-9110-63A73010CB3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3304" y="3509252"/>
              <a:ext cx="1455" cy="559301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AF160357-FE70-6E4D-9160-040A656554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4760" y="4709687"/>
              <a:ext cx="21027" cy="529399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9DEEAA-CC1A-7247-9B90-E368D7C3E0F7}"/>
                </a:ext>
              </a:extLst>
            </p:cNvPr>
            <p:cNvSpPr txBox="1"/>
            <p:nvPr/>
          </p:nvSpPr>
          <p:spPr>
            <a:xfrm>
              <a:off x="1593809" y="394323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6AF7CFCF-35D1-B54C-82DE-035093B3A730}"/>
              </a:ext>
            </a:extLst>
          </p:cNvPr>
          <p:cNvCxnSpPr>
            <a:cxnSpLocks/>
          </p:cNvCxnSpPr>
          <p:nvPr/>
        </p:nvCxnSpPr>
        <p:spPr bwMode="auto">
          <a:xfrm>
            <a:off x="6729837" y="2956066"/>
            <a:ext cx="41505" cy="85539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676F3B3B-4C47-B74E-9811-BCD64E28E739}"/>
              </a:ext>
            </a:extLst>
          </p:cNvPr>
          <p:cNvSpPr txBox="1"/>
          <p:nvPr/>
        </p:nvSpPr>
        <p:spPr>
          <a:xfrm>
            <a:off x="7249887" y="30862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9531F79-9502-B245-99E5-E574E0EA5D97}"/>
              </a:ext>
            </a:extLst>
          </p:cNvPr>
          <p:cNvSpPr txBox="1"/>
          <p:nvPr/>
        </p:nvSpPr>
        <p:spPr>
          <a:xfrm>
            <a:off x="1001664" y="215694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2149D03-15A8-7144-8D30-12611A4EC2FA}"/>
              </a:ext>
            </a:extLst>
          </p:cNvPr>
          <p:cNvSpPr txBox="1"/>
          <p:nvPr/>
        </p:nvSpPr>
        <p:spPr>
          <a:xfrm>
            <a:off x="3227522" y="220497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47E07E5-9E67-CA4A-AA5E-76A19001F3F5}"/>
              </a:ext>
            </a:extLst>
          </p:cNvPr>
          <p:cNvSpPr txBox="1"/>
          <p:nvPr/>
        </p:nvSpPr>
        <p:spPr>
          <a:xfrm>
            <a:off x="5746344" y="216635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76F79E39-816C-EA45-961F-AE22B1CF4F9C}"/>
                  </a:ext>
                </a:extLst>
              </p:cNvPr>
              <p:cNvSpPr txBox="1"/>
              <p:nvPr/>
            </p:nvSpPr>
            <p:spPr>
              <a:xfrm>
                <a:off x="2055905" y="4978747"/>
                <a:ext cx="4674165" cy="132343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都不是分配格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b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的子格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同构于钻石格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;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的子格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同构于五角格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;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的子格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同构于钻石格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;</a:t>
                </a:r>
              </a:p>
            </p:txBody>
          </p:sp>
        </mc:Choice>
        <mc:Fallback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76F79E39-816C-EA45-961F-AE22B1CF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905" y="4978747"/>
                <a:ext cx="4674165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63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3F413-6A5E-E14A-9458-FA8C5CDC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分配格的判定定理（续）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C3E1C7-AE32-E64C-A307-9AE11068A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定理（分配格判定定理二）：设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/>
                  <a:t>为格，则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/>
                  <a:t>是分配格当且仅当对于任意的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800" i="0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sz="2800" i="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有</a:t>
                </a:r>
                <a:br>
                  <a:rPr lang="en-US" altLang="zh-CN" sz="280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400" dirty="0"/>
                  <a:t>[</a:t>
                </a:r>
                <a:r>
                  <a:rPr lang="zh-CN" altLang="en-US" sz="2400" dirty="0"/>
                  <a:t>必要性概要</a:t>
                </a:r>
                <a:r>
                  <a:rPr lang="en-US" altLang="zh-CN" sz="2400" dirty="0"/>
                  <a:t>]</a:t>
                </a:r>
                <a:br>
                  <a:rPr lang="en-US" altLang="zh-CN" sz="2400" dirty="0"/>
                </a:br>
                <a:r>
                  <a:rPr lang="en-US" altLang="zh-CN" sz="2400" dirty="0"/>
                  <a:t>	 	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br>
                  <a:rPr lang="en-US" altLang="zh-CN" sz="2400" b="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br>
                  <a:rPr lang="en-US" altLang="zh-CN" sz="2400" b="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br>
                  <a:rPr lang="en-US" altLang="zh-CN" sz="2400" b="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br>
                  <a:rPr lang="en-US" altLang="zh-CN" sz="2400" b="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zh-CN" sz="2400" b="0" dirty="0"/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zh-CN" sz="2400" b="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C3E1C7-AE32-E64C-A307-9AE11068A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C3AA26-2B42-B64B-B9B1-62120FED55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82FC9-82E7-4D4A-9216-A5E5BC9E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本投影片及相应音视频仅供修读本课程同学使用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EFF7D-BDFA-DD42-B7CF-7B4E7617B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5063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3A313-FC1C-7D4C-B612-43E5DB5C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分配格的判定定理（续）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E63D1-04D7-CF40-AC80-FD6B1652BD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779A3-5B6C-0047-8E92-661D4F20C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1204A-0E7F-E74B-8A87-9357B55E9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52C1723-1BAD-3843-A33C-DE8CB9A505EE}"/>
              </a:ext>
            </a:extLst>
          </p:cNvPr>
          <p:cNvCxnSpPr>
            <a:cxnSpLocks/>
          </p:cNvCxnSpPr>
          <p:nvPr/>
        </p:nvCxnSpPr>
        <p:spPr bwMode="auto">
          <a:xfrm flipH="1">
            <a:off x="1532503" y="3000663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81794C9-BC37-3547-93BE-1DBA1D2619DE}"/>
              </a:ext>
            </a:extLst>
          </p:cNvPr>
          <p:cNvCxnSpPr>
            <a:cxnSpLocks/>
          </p:cNvCxnSpPr>
          <p:nvPr/>
        </p:nvCxnSpPr>
        <p:spPr bwMode="auto">
          <a:xfrm>
            <a:off x="1532503" y="3936767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861F1043-8211-0541-B2A6-98176F63C48D}"/>
              </a:ext>
            </a:extLst>
          </p:cNvPr>
          <p:cNvCxnSpPr>
            <a:cxnSpLocks/>
          </p:cNvCxnSpPr>
          <p:nvPr/>
        </p:nvCxnSpPr>
        <p:spPr bwMode="auto">
          <a:xfrm>
            <a:off x="1892543" y="3000663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936A8FB-E7A6-C74E-BA92-1AF985654CC2}"/>
              </a:ext>
            </a:extLst>
          </p:cNvPr>
          <p:cNvCxnSpPr>
            <a:cxnSpLocks/>
          </p:cNvCxnSpPr>
          <p:nvPr/>
        </p:nvCxnSpPr>
        <p:spPr bwMode="auto">
          <a:xfrm flipH="1">
            <a:off x="1913570" y="3936767"/>
            <a:ext cx="339013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D51861F-B4A9-7B4B-890F-7F96EF9DC0DC}"/>
              </a:ext>
            </a:extLst>
          </p:cNvPr>
          <p:cNvSpPr txBox="1"/>
          <p:nvPr/>
        </p:nvSpPr>
        <p:spPr>
          <a:xfrm>
            <a:off x="2007130" y="45441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F310D1-8821-3D4A-A948-1A1A9AACD005}"/>
              </a:ext>
            </a:extLst>
          </p:cNvPr>
          <p:cNvSpPr txBox="1"/>
          <p:nvPr/>
        </p:nvSpPr>
        <p:spPr>
          <a:xfrm>
            <a:off x="1971674" y="282649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5043D-20A7-F442-A095-1C6F1970B1B6}"/>
              </a:ext>
            </a:extLst>
          </p:cNvPr>
          <p:cNvSpPr txBox="1"/>
          <p:nvPr/>
        </p:nvSpPr>
        <p:spPr>
          <a:xfrm>
            <a:off x="1231054" y="35674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D98736-494E-724C-92FC-3A13C45544B6}"/>
              </a:ext>
            </a:extLst>
          </p:cNvPr>
          <p:cNvSpPr txBox="1"/>
          <p:nvPr/>
        </p:nvSpPr>
        <p:spPr>
          <a:xfrm flipH="1">
            <a:off x="1873370" y="3548726"/>
            <a:ext cx="3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21C4DD5-A69A-2F4B-A94E-557F5BC21AD2}"/>
              </a:ext>
            </a:extLst>
          </p:cNvPr>
          <p:cNvCxnSpPr/>
          <p:nvPr/>
        </p:nvCxnSpPr>
        <p:spPr bwMode="auto">
          <a:xfrm>
            <a:off x="1892543" y="3002304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E7F7CB0-7E92-8540-83B0-0DE864F5AD78}"/>
              </a:ext>
            </a:extLst>
          </p:cNvPr>
          <p:cNvCxnSpPr/>
          <p:nvPr/>
        </p:nvCxnSpPr>
        <p:spPr bwMode="auto">
          <a:xfrm>
            <a:off x="1892543" y="3866400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74F170F-832B-024C-A0C4-F8EE1C8C6E0B}"/>
              </a:ext>
            </a:extLst>
          </p:cNvPr>
          <p:cNvSpPr txBox="1"/>
          <p:nvPr/>
        </p:nvSpPr>
        <p:spPr>
          <a:xfrm>
            <a:off x="2224169" y="34991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A705080-F7BF-F04E-8577-C3053DB9477C}"/>
              </a:ext>
            </a:extLst>
          </p:cNvPr>
          <p:cNvCxnSpPr>
            <a:cxnSpLocks/>
          </p:cNvCxnSpPr>
          <p:nvPr/>
        </p:nvCxnSpPr>
        <p:spPr bwMode="auto">
          <a:xfrm>
            <a:off x="1892543" y="2136567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CF70DB5-50A7-0741-B409-CEC1714E56CE}"/>
              </a:ext>
            </a:extLst>
          </p:cNvPr>
          <p:cNvSpPr txBox="1"/>
          <p:nvPr/>
        </p:nvSpPr>
        <p:spPr>
          <a:xfrm>
            <a:off x="1913570" y="186952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1986FB78-1C7C-4A4F-8AB9-07D7A4E74D84}"/>
              </a:ext>
            </a:extLst>
          </p:cNvPr>
          <p:cNvCxnSpPr>
            <a:cxnSpLocks/>
          </p:cNvCxnSpPr>
          <p:nvPr/>
        </p:nvCxnSpPr>
        <p:spPr bwMode="auto">
          <a:xfrm>
            <a:off x="3917060" y="3023053"/>
            <a:ext cx="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544B1642-F0F4-AC4A-A25D-1ABA36F2B02A}"/>
              </a:ext>
            </a:extLst>
          </p:cNvPr>
          <p:cNvCxnSpPr>
            <a:cxnSpLocks/>
          </p:cNvCxnSpPr>
          <p:nvPr/>
        </p:nvCxnSpPr>
        <p:spPr bwMode="auto">
          <a:xfrm>
            <a:off x="3917060" y="3959157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2DF9BB7C-D546-6643-91A4-B9D88C447869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H="1">
            <a:off x="4637141" y="3022360"/>
            <a:ext cx="6348" cy="93679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A63F28E2-26B6-A944-8B43-7D134632AA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8127" y="3959157"/>
            <a:ext cx="339013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2054A57-F2DC-3249-B39F-26CAEC684C91}"/>
              </a:ext>
            </a:extLst>
          </p:cNvPr>
          <p:cNvSpPr txBox="1"/>
          <p:nvPr/>
        </p:nvSpPr>
        <p:spPr>
          <a:xfrm>
            <a:off x="4391687" y="45665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7F16316-A7DC-704B-9182-447A7141D327}"/>
              </a:ext>
            </a:extLst>
          </p:cNvPr>
          <p:cNvSpPr txBox="1"/>
          <p:nvPr/>
        </p:nvSpPr>
        <p:spPr>
          <a:xfrm>
            <a:off x="4356231" y="28488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E8E8A2-EA16-2546-8E2E-64626B0E25FA}"/>
              </a:ext>
            </a:extLst>
          </p:cNvPr>
          <p:cNvSpPr txBox="1"/>
          <p:nvPr/>
        </p:nvSpPr>
        <p:spPr>
          <a:xfrm>
            <a:off x="3615611" y="35898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59F73A-BF0C-5242-9F37-D0B2110CE88A}"/>
              </a:ext>
            </a:extLst>
          </p:cNvPr>
          <p:cNvSpPr txBox="1"/>
          <p:nvPr/>
        </p:nvSpPr>
        <p:spPr>
          <a:xfrm flipH="1">
            <a:off x="4691769" y="3607549"/>
            <a:ext cx="3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CB3F0276-4500-0E4C-8FA9-90A1E298BF23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>
            <a:off x="4257927" y="2238859"/>
            <a:ext cx="385562" cy="78350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70BE116D-6040-1640-9706-9288B8C0E553}"/>
              </a:ext>
            </a:extLst>
          </p:cNvPr>
          <p:cNvCxnSpPr>
            <a:cxnSpLocks/>
          </p:cNvCxnSpPr>
          <p:nvPr/>
        </p:nvCxnSpPr>
        <p:spPr bwMode="auto">
          <a:xfrm flipH="1">
            <a:off x="3915693" y="2238859"/>
            <a:ext cx="342234" cy="7946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6E5298D-D903-3C4E-9CE3-B03CC157015D}"/>
              </a:ext>
            </a:extLst>
          </p:cNvPr>
          <p:cNvSpPr txBox="1"/>
          <p:nvPr/>
        </p:nvSpPr>
        <p:spPr>
          <a:xfrm>
            <a:off x="3616978" y="26569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38D825-64E6-724F-B1BD-FF7F0FB1AF73}"/>
              </a:ext>
            </a:extLst>
          </p:cNvPr>
          <p:cNvSpPr txBox="1"/>
          <p:nvPr/>
        </p:nvSpPr>
        <p:spPr>
          <a:xfrm>
            <a:off x="3972687" y="188135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2A8588-E8B3-E346-BF3E-944BA9064711}"/>
              </a:ext>
            </a:extLst>
          </p:cNvPr>
          <p:cNvGrpSpPr/>
          <p:nvPr/>
        </p:nvGrpSpPr>
        <p:grpSpPr>
          <a:xfrm>
            <a:off x="5826409" y="2013599"/>
            <a:ext cx="1489925" cy="2729658"/>
            <a:chOff x="1153271" y="3335088"/>
            <a:chExt cx="1076158" cy="2087022"/>
          </a:xfrm>
        </p:grpSpPr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8E65D0B5-0E55-C749-B07F-803357084A4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454720" y="3509252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F83EB92B-0A63-1648-9DD5-746FD454CB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54720" y="4445356"/>
              <a:ext cx="360040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480934D9-1155-9B4E-A285-FF080B2A3F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14760" y="3509252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5D999201-CC5E-AD49-9471-3C342964422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35787" y="4445356"/>
              <a:ext cx="339013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916E1F2-CB3F-0F4E-B872-933464127FD9}"/>
                </a:ext>
              </a:extLst>
            </p:cNvPr>
            <p:cNvSpPr txBox="1"/>
            <p:nvPr/>
          </p:nvSpPr>
          <p:spPr>
            <a:xfrm>
              <a:off x="1929347" y="505277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9467CAE-0EBB-A14B-A2F5-6708750FCA3C}"/>
                </a:ext>
              </a:extLst>
            </p:cNvPr>
            <p:cNvSpPr txBox="1"/>
            <p:nvPr/>
          </p:nvSpPr>
          <p:spPr>
            <a:xfrm>
              <a:off x="1893891" y="3335088"/>
              <a:ext cx="179696" cy="28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E163BFB-A631-BE45-9124-77203F85766D}"/>
                </a:ext>
              </a:extLst>
            </p:cNvPr>
            <p:cNvSpPr txBox="1"/>
            <p:nvPr/>
          </p:nvSpPr>
          <p:spPr>
            <a:xfrm>
              <a:off x="1153271" y="4076024"/>
              <a:ext cx="207484" cy="28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26902EC-3CB6-FB4C-90C7-381EB105C73E}"/>
                </a:ext>
              </a:extLst>
            </p:cNvPr>
            <p:cNvSpPr txBox="1"/>
            <p:nvPr/>
          </p:nvSpPr>
          <p:spPr>
            <a:xfrm flipH="1">
              <a:off x="1598556" y="4498006"/>
              <a:ext cx="365202" cy="28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A6CB7939-0213-3A4B-9110-63A73010CB3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3304" y="3509252"/>
              <a:ext cx="1455" cy="559301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AF160357-FE70-6E4D-9160-040A656554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4760" y="4709687"/>
              <a:ext cx="21027" cy="529399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9DEEAA-CC1A-7247-9B90-E368D7C3E0F7}"/>
                </a:ext>
              </a:extLst>
            </p:cNvPr>
            <p:cNvSpPr txBox="1"/>
            <p:nvPr/>
          </p:nvSpPr>
          <p:spPr>
            <a:xfrm>
              <a:off x="1593809" y="394323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6AF7CFCF-35D1-B54C-82DE-035093B3A730}"/>
              </a:ext>
            </a:extLst>
          </p:cNvPr>
          <p:cNvCxnSpPr>
            <a:cxnSpLocks/>
          </p:cNvCxnSpPr>
          <p:nvPr/>
        </p:nvCxnSpPr>
        <p:spPr bwMode="auto">
          <a:xfrm>
            <a:off x="6729837" y="2956066"/>
            <a:ext cx="41505" cy="85539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676F3B3B-4C47-B74E-9811-BCD64E28E739}"/>
              </a:ext>
            </a:extLst>
          </p:cNvPr>
          <p:cNvSpPr txBox="1"/>
          <p:nvPr/>
        </p:nvSpPr>
        <p:spPr>
          <a:xfrm>
            <a:off x="7249887" y="30862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9531F79-9502-B245-99E5-E574E0EA5D97}"/>
              </a:ext>
            </a:extLst>
          </p:cNvPr>
          <p:cNvSpPr txBox="1"/>
          <p:nvPr/>
        </p:nvSpPr>
        <p:spPr>
          <a:xfrm>
            <a:off x="1001664" y="215694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2149D03-15A8-7144-8D30-12611A4EC2FA}"/>
              </a:ext>
            </a:extLst>
          </p:cNvPr>
          <p:cNvSpPr txBox="1"/>
          <p:nvPr/>
        </p:nvSpPr>
        <p:spPr>
          <a:xfrm>
            <a:off x="3227522" y="220497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47E07E5-9E67-CA4A-AA5E-76A19001F3F5}"/>
              </a:ext>
            </a:extLst>
          </p:cNvPr>
          <p:cNvSpPr txBox="1"/>
          <p:nvPr/>
        </p:nvSpPr>
        <p:spPr>
          <a:xfrm>
            <a:off x="5746344" y="216635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76F79E39-816C-EA45-961F-AE22B1CF4F9C}"/>
                  </a:ext>
                </a:extLst>
              </p:cNvPr>
              <p:cNvSpPr txBox="1"/>
              <p:nvPr/>
            </p:nvSpPr>
            <p:spPr>
              <a:xfrm>
                <a:off x="2055905" y="4978747"/>
                <a:ext cx="4917180" cy="132343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都不是分配格</a:t>
                </a:r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b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但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但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:r>
                  <a:rPr kumimoji="1"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但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76F79E39-816C-EA45-961F-AE22B1CF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905" y="4978747"/>
                <a:ext cx="4917180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406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BF11BD-496D-304D-A927-64A6F1DF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有界格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C653A4A-CFF0-3244-A693-8933B5749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有界格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(bounded lattice):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为格，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000" dirty="0">
                    <a:latin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【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称为格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全下界</a:t>
                </a:r>
                <a:r>
                  <a:rPr lang="en-US" altLang="zh-CN" sz="20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(bottom)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】</a:t>
                </a:r>
              </a:p>
              <a:p>
                <a:pPr lvl="1"/>
                <a:r>
                  <a:rPr lang="zh-CN" altLang="en-US" sz="2000" dirty="0">
                    <a:latin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【</a:t>
                </a:r>
                <a:r>
                  <a:rPr lang="zh-CN" altLang="en-US" sz="2000" dirty="0">
                    <a:latin typeface="Times New Roman" panose="02020603050405020304" pitchFamily="18" charset="0"/>
                  </a:rPr>
                  <a:t>元素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称为格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全上界</a:t>
                </a:r>
                <a:r>
                  <a:rPr lang="en-US" altLang="zh-CN" sz="20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(top)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】</a:t>
                </a:r>
              </a:p>
              <a:p>
                <a:pPr marL="0" indent="450850"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此时格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称为有界格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.</a:t>
                </a:r>
              </a:p>
              <a:p>
                <a:pPr marL="0" indent="450850">
                  <a:buNone/>
                </a:pP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若格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中存在全下界或全上界，则一定唯一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.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lvl="2"/>
                <a:r>
                  <a:rPr lang="zh-CN" altLang="en-US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一般将格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的全下界记为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，全上界记为</a:t>
                </a:r>
                <a14:m>
                  <m:oMath xmlns:m="http://schemas.openxmlformats.org/officeDocument/2006/math">
                    <m:r>
                      <a:rPr lang="en-US" altLang="zh-CN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100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lvl="2"/>
                <a:r>
                  <a:rPr lang="zh-CN" altLang="en-US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有界格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一般记为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,∧,∨,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1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100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br>
                  <a:rPr lang="en-US" altLang="zh-CN" sz="2000" i="1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C653A4A-CFF0-3244-A693-8933B5749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A04C67-4280-FC4D-8C01-9CE4121DD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E56F42-B278-2448-8862-C2527AC7B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本投影片及相应音视频仅供修读本课程同学使用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B6853-B0C8-D74F-B849-36EDE213A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6264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DF415-B99B-FB49-8DC0-7FCDC011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有界格（续）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8AA3E399-FB6F-804D-A266-84B37DDB0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>
                    <a:latin typeface="Times New Roman" panose="02020603050405020304" pitchFamily="18" charset="0"/>
                  </a:rPr>
                  <a:t>有界格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3200" b="0" i="1">
                            <a:latin typeface="Cambria Math" panose="02040503050406030204" pitchFamily="18" charset="0"/>
                          </a:rPr>
                          <m:t>,∧,∨,</m:t>
                        </m:r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/>
                  <a:t>满足同一律、支配律：</a:t>
                </a:r>
                <a:endParaRPr kumimoji="1" lang="en-US" altLang="zh-CN" dirty="0"/>
              </a:p>
              <a:p>
                <a:pPr lvl="1"/>
                <a:r>
                  <a:rPr lang="zh-CN" altLang="en-US" sz="2800" dirty="0"/>
                  <a:t>同一律：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kumimoji="1" lang="en-US" altLang="zh-CN" sz="2800" dirty="0"/>
              </a:p>
              <a:p>
                <a:pPr lvl="1"/>
                <a:r>
                  <a:rPr lang="zh-CN" altLang="en-US" sz="2800" dirty="0"/>
                  <a:t>支配律：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dirty="0"/>
                  <a:t>是关于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sz="2800" dirty="0"/>
                  <a:t>运算的单位元，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dirty="0"/>
                  <a:t>运算的零元；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dirty="0"/>
                  <a:t>是关于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dirty="0"/>
                  <a:t>运算的单位元，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sz="2800" dirty="0"/>
                  <a:t>运算的零元。</a:t>
                </a:r>
                <a:endParaRPr lang="en-US" altLang="zh-CN" sz="2800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8AA3E399-FB6F-804D-A266-84B37DDB0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B8918-19AF-1D4C-9D06-2B5D5C0689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28B10-13DF-B54C-8DAC-2CDF777FD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603A5-E0BE-6D42-A970-0FCDFA1B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8301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DF415-B99B-FB49-8DC0-7FCDC011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有界格（续）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8AA3E399-FB6F-804D-A266-84B37DDB0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有限格皆为有界格，设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，则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98425" indent="-447675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的全下界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98425" indent="-447675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∨⋯∨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的全上界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98425" indent="-447675" algn="ctr">
                  <a:lnSpc>
                    <a:spcPct val="120000"/>
                  </a:lnSpc>
                  <a:buNone/>
                </a:pP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555625" indent="-457200"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求涉及有界格的命题之对偶命题，须将全下界与全上界对换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8AA3E399-FB6F-804D-A266-84B37DDB0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60" r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B8918-19AF-1D4C-9D06-2B5D5C0689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28B10-13DF-B54C-8DAC-2CDF777FD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/>
              <a:t>本投影片及相应音视频仅供修读本课程同学使用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603A5-E0BE-6D42-A970-0FCDFA1B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1595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191DB-CB2D-E045-9017-24F6A143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76C4A2-3375-2044-88CC-287488CC8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有界格的补元</a:t>
                </a:r>
                <a:r>
                  <a:rPr lang="en-US" altLang="zh-CN" sz="28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(complement)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,∧,∨,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为有界格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若存在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使得</a:t>
                </a:r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且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    则称元素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的补元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endParaRPr kumimoji="1"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76C4A2-3375-2044-88CC-287488CC8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32EA9-B447-7549-AA5A-26C0949025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657D2-BCA4-C641-995B-C823A77DA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56CA0-154D-BD4D-8C1E-A06656548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4F26CAB-0159-D845-B72D-0F3773E3A4CD}"/>
              </a:ext>
            </a:extLst>
          </p:cNvPr>
          <p:cNvCxnSpPr/>
          <p:nvPr/>
        </p:nvCxnSpPr>
        <p:spPr bwMode="auto">
          <a:xfrm>
            <a:off x="1501330" y="4249852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69CEB56-D22C-1145-9E43-85043DB88F96}"/>
              </a:ext>
            </a:extLst>
          </p:cNvPr>
          <p:cNvCxnSpPr/>
          <p:nvPr/>
        </p:nvCxnSpPr>
        <p:spPr bwMode="auto">
          <a:xfrm>
            <a:off x="1501330" y="5113948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0D802F1-407C-EF4A-A154-594EDC904CA7}"/>
              </a:ext>
            </a:extLst>
          </p:cNvPr>
          <p:cNvSpPr txBox="1"/>
          <p:nvPr/>
        </p:nvSpPr>
        <p:spPr>
          <a:xfrm>
            <a:off x="1645346" y="5793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E61DAA-73D2-1443-8B86-BE4A2A5B275E}"/>
              </a:ext>
            </a:extLst>
          </p:cNvPr>
          <p:cNvSpPr txBox="1"/>
          <p:nvPr/>
        </p:nvSpPr>
        <p:spPr>
          <a:xfrm>
            <a:off x="1643979" y="49292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95917F-C5BF-FB43-BFB7-C29743165A2C}"/>
              </a:ext>
            </a:extLst>
          </p:cNvPr>
          <p:cNvSpPr txBox="1"/>
          <p:nvPr/>
        </p:nvSpPr>
        <p:spPr>
          <a:xfrm>
            <a:off x="1643979" y="403201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48507779-083F-E748-8A44-71551D4933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797474" y="4249852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E75F846-3E5E-EE4B-9C02-017818E88A77}"/>
              </a:ext>
            </a:extLst>
          </p:cNvPr>
          <p:cNvCxnSpPr>
            <a:cxnSpLocks/>
          </p:cNvCxnSpPr>
          <p:nvPr/>
        </p:nvCxnSpPr>
        <p:spPr bwMode="auto">
          <a:xfrm>
            <a:off x="2797474" y="5185956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3C7DFAC-CA97-0E46-AE7F-6B1F91E4ADD7}"/>
              </a:ext>
            </a:extLst>
          </p:cNvPr>
          <p:cNvCxnSpPr>
            <a:cxnSpLocks/>
          </p:cNvCxnSpPr>
          <p:nvPr/>
        </p:nvCxnSpPr>
        <p:spPr bwMode="auto">
          <a:xfrm>
            <a:off x="3157514" y="4249852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8A4D264-0DC2-AC49-90D6-E1AF76E4189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8541" y="5185956"/>
            <a:ext cx="339013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984D70-49A9-4047-A138-C33CEE58BDD0}"/>
              </a:ext>
            </a:extLst>
          </p:cNvPr>
          <p:cNvSpPr txBox="1"/>
          <p:nvPr/>
        </p:nvSpPr>
        <p:spPr>
          <a:xfrm>
            <a:off x="3272101" y="5793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0B0294-A36B-1E4A-9E30-076AD252029C}"/>
              </a:ext>
            </a:extLst>
          </p:cNvPr>
          <p:cNvSpPr txBox="1"/>
          <p:nvPr/>
        </p:nvSpPr>
        <p:spPr>
          <a:xfrm>
            <a:off x="3236645" y="40756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FC73E6E-6F5F-8948-8E5A-674689590FEC}"/>
              </a:ext>
            </a:extLst>
          </p:cNvPr>
          <p:cNvSpPr txBox="1"/>
          <p:nvPr/>
        </p:nvSpPr>
        <p:spPr>
          <a:xfrm>
            <a:off x="2496025" y="48166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81983E-1626-1D4F-B067-D93A4758A98B}"/>
              </a:ext>
            </a:extLst>
          </p:cNvPr>
          <p:cNvSpPr txBox="1"/>
          <p:nvPr/>
        </p:nvSpPr>
        <p:spPr>
          <a:xfrm>
            <a:off x="3503543" y="479791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321F616-4467-2949-8658-D55CC199AE1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34268" y="4135553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E1444F9B-F5E0-5D4F-961E-89903A5B2CA8}"/>
              </a:ext>
            </a:extLst>
          </p:cNvPr>
          <p:cNvCxnSpPr>
            <a:cxnSpLocks/>
          </p:cNvCxnSpPr>
          <p:nvPr/>
        </p:nvCxnSpPr>
        <p:spPr bwMode="auto">
          <a:xfrm>
            <a:off x="4834268" y="5071657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1C771085-7D51-2D46-930C-E89D99EAD86A}"/>
              </a:ext>
            </a:extLst>
          </p:cNvPr>
          <p:cNvCxnSpPr>
            <a:cxnSpLocks/>
          </p:cNvCxnSpPr>
          <p:nvPr/>
        </p:nvCxnSpPr>
        <p:spPr bwMode="auto">
          <a:xfrm>
            <a:off x="5194308" y="4135553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849F96EA-CA24-3A44-A0AF-3DA57D67B4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215335" y="5071657"/>
            <a:ext cx="339013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141C7EF-ADF3-064F-BC9E-B0B3EBF5DE4E}"/>
              </a:ext>
            </a:extLst>
          </p:cNvPr>
          <p:cNvSpPr txBox="1"/>
          <p:nvPr/>
        </p:nvSpPr>
        <p:spPr>
          <a:xfrm>
            <a:off x="5308895" y="56790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E2A032-0323-0C40-A2A3-974B60522A57}"/>
              </a:ext>
            </a:extLst>
          </p:cNvPr>
          <p:cNvSpPr txBox="1"/>
          <p:nvPr/>
        </p:nvSpPr>
        <p:spPr>
          <a:xfrm>
            <a:off x="5273439" y="39613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A40D241-1E92-FD4C-8270-8D756CF7889A}"/>
              </a:ext>
            </a:extLst>
          </p:cNvPr>
          <p:cNvSpPr txBox="1"/>
          <p:nvPr/>
        </p:nvSpPr>
        <p:spPr>
          <a:xfrm>
            <a:off x="4532819" y="47023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8EC3F59-13CC-2543-9A65-A80219DAF193}"/>
              </a:ext>
            </a:extLst>
          </p:cNvPr>
          <p:cNvSpPr txBox="1"/>
          <p:nvPr/>
        </p:nvSpPr>
        <p:spPr>
          <a:xfrm flipH="1">
            <a:off x="5175135" y="4683616"/>
            <a:ext cx="3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9E5467BD-5843-7943-9743-F81EF9EBBCFC}"/>
              </a:ext>
            </a:extLst>
          </p:cNvPr>
          <p:cNvCxnSpPr/>
          <p:nvPr/>
        </p:nvCxnSpPr>
        <p:spPr bwMode="auto">
          <a:xfrm>
            <a:off x="5194308" y="4137194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5AB2C9FD-AC7B-914E-86A6-416413266574}"/>
              </a:ext>
            </a:extLst>
          </p:cNvPr>
          <p:cNvCxnSpPr/>
          <p:nvPr/>
        </p:nvCxnSpPr>
        <p:spPr bwMode="auto">
          <a:xfrm>
            <a:off x="5194308" y="5001290"/>
            <a:ext cx="0" cy="8640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DADC355-BF40-DD44-BC0A-4A8A2E7C4F42}"/>
              </a:ext>
            </a:extLst>
          </p:cNvPr>
          <p:cNvSpPr txBox="1"/>
          <p:nvPr/>
        </p:nvSpPr>
        <p:spPr>
          <a:xfrm>
            <a:off x="5525934" y="4634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F1118519-7839-9A4E-9B69-80D2B0F729EC}"/>
              </a:ext>
            </a:extLst>
          </p:cNvPr>
          <p:cNvCxnSpPr>
            <a:cxnSpLocks/>
          </p:cNvCxnSpPr>
          <p:nvPr/>
        </p:nvCxnSpPr>
        <p:spPr bwMode="auto">
          <a:xfrm flipH="1">
            <a:off x="6719839" y="4114762"/>
            <a:ext cx="360040" cy="9361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A0238214-E030-D94E-ABFC-1CC15D850EC2}"/>
              </a:ext>
            </a:extLst>
          </p:cNvPr>
          <p:cNvCxnSpPr>
            <a:cxnSpLocks/>
          </p:cNvCxnSpPr>
          <p:nvPr/>
        </p:nvCxnSpPr>
        <p:spPr bwMode="auto">
          <a:xfrm>
            <a:off x="6719839" y="5050866"/>
            <a:ext cx="360040" cy="79208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55C4A62E-CB1B-C34D-A3C1-2CC0BED72340}"/>
              </a:ext>
            </a:extLst>
          </p:cNvPr>
          <p:cNvCxnSpPr>
            <a:cxnSpLocks/>
          </p:cNvCxnSpPr>
          <p:nvPr/>
        </p:nvCxnSpPr>
        <p:spPr bwMode="auto">
          <a:xfrm>
            <a:off x="7079879" y="4118418"/>
            <a:ext cx="509261" cy="49848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03B93BD0-CF7C-B64C-987E-8E0BA36231F8}"/>
              </a:ext>
            </a:extLst>
          </p:cNvPr>
          <p:cNvCxnSpPr>
            <a:cxnSpLocks/>
          </p:cNvCxnSpPr>
          <p:nvPr/>
        </p:nvCxnSpPr>
        <p:spPr bwMode="auto">
          <a:xfrm flipH="1">
            <a:off x="7100907" y="5382203"/>
            <a:ext cx="508228" cy="46075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D124E810-EC49-C646-985F-733E93F45E6E}"/>
              </a:ext>
            </a:extLst>
          </p:cNvPr>
          <p:cNvSpPr txBox="1"/>
          <p:nvPr/>
        </p:nvSpPr>
        <p:spPr>
          <a:xfrm>
            <a:off x="7194466" y="56582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B451C8C-D0F0-7249-B37E-138EEA9C15C2}"/>
              </a:ext>
            </a:extLst>
          </p:cNvPr>
          <p:cNvSpPr txBox="1"/>
          <p:nvPr/>
        </p:nvSpPr>
        <p:spPr>
          <a:xfrm>
            <a:off x="7159010" y="394059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606FCE-15A1-4340-BF86-86ECF3E5E972}"/>
              </a:ext>
            </a:extLst>
          </p:cNvPr>
          <p:cNvSpPr txBox="1"/>
          <p:nvPr/>
        </p:nvSpPr>
        <p:spPr>
          <a:xfrm>
            <a:off x="6418390" y="46815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A1C6214-EF44-CA4E-82D1-E8E02EDE31ED}"/>
              </a:ext>
            </a:extLst>
          </p:cNvPr>
          <p:cNvSpPr txBox="1"/>
          <p:nvPr/>
        </p:nvSpPr>
        <p:spPr>
          <a:xfrm flipH="1">
            <a:off x="7611010" y="5056107"/>
            <a:ext cx="36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9CA1C53-77B3-0C40-BBA3-65059B42CA1D}"/>
              </a:ext>
            </a:extLst>
          </p:cNvPr>
          <p:cNvSpPr txBox="1"/>
          <p:nvPr/>
        </p:nvSpPr>
        <p:spPr>
          <a:xfrm>
            <a:off x="7582844" y="4249852"/>
            <a:ext cx="35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5CB80287-887F-BE4D-97DB-9AFE29E2769E}"/>
              </a:ext>
            </a:extLst>
          </p:cNvPr>
          <p:cNvCxnSpPr>
            <a:cxnSpLocks/>
          </p:cNvCxnSpPr>
          <p:nvPr/>
        </p:nvCxnSpPr>
        <p:spPr bwMode="auto">
          <a:xfrm>
            <a:off x="7582845" y="4634040"/>
            <a:ext cx="26290" cy="74816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6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CC0B8-FD5F-B240-B700-4E511ECD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补元的存在性与唯一性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971A4D-7271-B045-A5D4-9D1B621A7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任何有界格中，全上界𝟏和全下界𝟎互补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对于一般元素，可能不存在补元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补元若存在，可能有多个（不保证唯一）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7C7B0-B220-9041-BD0E-00C372783F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5D7CDA-DB76-F044-9684-1BB5B9C8C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67775F-C450-0D46-BD1C-292A94368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1731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B6AC1-24F6-8948-BB5C-C49DF1B6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有界分配格的补元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5A7445-66E7-A849-887A-785DFC4EB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有界分配格的补元唯一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,∧,∨,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为有界分配格，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存在补元则其补元唯一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证明：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皆为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之补元，则有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45085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由于全上界和全下界唯一，从而有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b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</a:b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是分配格，故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5A7445-66E7-A849-887A-785DFC4EB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719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255EC-E209-8243-A40A-096A97E58A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4379B-CD26-6740-8223-A418AB113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506F8-594A-2944-BE65-D31F44400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0403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01B45-1F75-E644-B791-D3F7A037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有补格（续）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0D50E3-4020-FC4B-9B56-9304265B2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有补格</a:t>
                </a:r>
                <a:r>
                  <a:rPr lang="en-US" altLang="zh-CN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(complemented lattice)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,∧,∨,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</a:rPr>
                  <a:t>为有界格，若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</a:rPr>
                  <a:t>中所有元素皆存在补元，则称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</a:rPr>
                  <a:t>为有补格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</a:rPr>
                  <a:t>例：钻石格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</a:rPr>
                  <a:t>和五角格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</a:rPr>
                  <a:t>皆为有补格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.</a:t>
                </a:r>
              </a:p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0D50E3-4020-FC4B-9B56-9304265B2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2F867-6164-1947-A037-44F8DB447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CFBE28-391F-304C-9D40-D06C7253F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本投影片及相应音视频仅供修读本课程同学使用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0B2E6-3CCF-8F4B-9678-A525A9386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CE1F747-2C0A-924C-96E5-E8ED8E2CE203}"/>
              </a:ext>
            </a:extLst>
          </p:cNvPr>
          <p:cNvGrpSpPr/>
          <p:nvPr/>
        </p:nvGrpSpPr>
        <p:grpSpPr>
          <a:xfrm>
            <a:off x="1903920" y="3889036"/>
            <a:ext cx="2291731" cy="2276560"/>
            <a:chOff x="2853790" y="3749413"/>
            <a:chExt cx="1293197" cy="2276560"/>
          </a:xfrm>
        </p:grpSpPr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26402C1E-EC68-A04E-BD54-604242C3BEF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55239" y="4099235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E95DA90A-303A-E44C-AF94-E5E391E22A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5239" y="5035339"/>
              <a:ext cx="360040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7B37FD20-E292-4649-8E7D-B959F8020E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15279" y="4099235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F4917255-E3E1-4D49-B459-99110EE58B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36306" y="5035339"/>
              <a:ext cx="339013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76BC2C7-A028-C84E-B0D4-4F7D9F25F558}"/>
                </a:ext>
              </a:extLst>
            </p:cNvPr>
            <p:cNvSpPr txBox="1"/>
            <p:nvPr/>
          </p:nvSpPr>
          <p:spPr>
            <a:xfrm>
              <a:off x="3584185" y="374941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6FBD67-0DB4-8544-8053-F1ABF6E030EE}"/>
                </a:ext>
              </a:extLst>
            </p:cNvPr>
            <p:cNvSpPr txBox="1"/>
            <p:nvPr/>
          </p:nvSpPr>
          <p:spPr>
            <a:xfrm>
              <a:off x="3574050" y="5656641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49C2E6C-A98D-1B4F-B6D0-414D9C33B387}"/>
                </a:ext>
              </a:extLst>
            </p:cNvPr>
            <p:cNvSpPr txBox="1"/>
            <p:nvPr/>
          </p:nvSpPr>
          <p:spPr>
            <a:xfrm>
              <a:off x="2853790" y="466600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05357D7-4D0D-B34A-B0F9-202760928936}"/>
                </a:ext>
              </a:extLst>
            </p:cNvPr>
            <p:cNvSpPr txBox="1"/>
            <p:nvPr/>
          </p:nvSpPr>
          <p:spPr>
            <a:xfrm flipH="1">
              <a:off x="3496106" y="4647298"/>
              <a:ext cx="36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67E4FEF2-51EA-C943-A91D-8B66803C927C}"/>
                </a:ext>
              </a:extLst>
            </p:cNvPr>
            <p:cNvCxnSpPr/>
            <p:nvPr/>
          </p:nvCxnSpPr>
          <p:spPr bwMode="auto">
            <a:xfrm>
              <a:off x="3515279" y="4100876"/>
              <a:ext cx="0" cy="86409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E001209-E461-AE41-8C0E-D948D4145032}"/>
                </a:ext>
              </a:extLst>
            </p:cNvPr>
            <p:cNvCxnSpPr/>
            <p:nvPr/>
          </p:nvCxnSpPr>
          <p:spPr bwMode="auto">
            <a:xfrm>
              <a:off x="3515279" y="4964972"/>
              <a:ext cx="0" cy="86409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F8A9CF8-27A1-7A4D-A2A9-C9F0B9E8EA23}"/>
                </a:ext>
              </a:extLst>
            </p:cNvPr>
            <p:cNvSpPr txBox="1"/>
            <p:nvPr/>
          </p:nvSpPr>
          <p:spPr>
            <a:xfrm>
              <a:off x="3846905" y="45977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17DF3B-1214-AB44-952B-004FE9000861}"/>
              </a:ext>
            </a:extLst>
          </p:cNvPr>
          <p:cNvGrpSpPr/>
          <p:nvPr/>
        </p:nvGrpSpPr>
        <p:grpSpPr>
          <a:xfrm>
            <a:off x="4788024" y="3916442"/>
            <a:ext cx="2280911" cy="2214483"/>
            <a:chOff x="4739361" y="3776819"/>
            <a:chExt cx="1557822" cy="2214483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A4BB68F2-34BA-D04B-ADA1-1A5B53C70C5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0810" y="4078444"/>
              <a:ext cx="360040" cy="93610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5E078E0-40C9-B847-BA7A-FE6D7241BB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0810" y="5014548"/>
              <a:ext cx="360040" cy="792088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AB7D01CC-9812-644A-BB0E-5EC001A4F9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00850" y="4082100"/>
              <a:ext cx="509261" cy="49848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CDFD637-9499-DB41-9B0A-AA01776C0E8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21878" y="5345885"/>
              <a:ext cx="508228" cy="460751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9C8CF05-CD35-7548-8EA8-B723D4DF895C}"/>
                </a:ext>
              </a:extLst>
            </p:cNvPr>
            <p:cNvSpPr txBox="1"/>
            <p:nvPr/>
          </p:nvSpPr>
          <p:spPr>
            <a:xfrm>
              <a:off x="5515437" y="562197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712A48F-892B-BB44-BD61-FB95A7F3EC6A}"/>
                </a:ext>
              </a:extLst>
            </p:cNvPr>
            <p:cNvSpPr txBox="1"/>
            <p:nvPr/>
          </p:nvSpPr>
          <p:spPr>
            <a:xfrm>
              <a:off x="5390383" y="37768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AE6EEB-C9C3-B34E-9AA6-E193C761B5BE}"/>
                </a:ext>
              </a:extLst>
            </p:cNvPr>
            <p:cNvSpPr txBox="1"/>
            <p:nvPr/>
          </p:nvSpPr>
          <p:spPr>
            <a:xfrm>
              <a:off x="4739361" y="46452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A2B8D0A-3C3E-414F-9B76-B37E064CA9AB}"/>
                </a:ext>
              </a:extLst>
            </p:cNvPr>
            <p:cNvSpPr txBox="1"/>
            <p:nvPr/>
          </p:nvSpPr>
          <p:spPr>
            <a:xfrm flipH="1">
              <a:off x="5931981" y="5019789"/>
              <a:ext cx="365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E8E972B-6EF5-1243-A68D-73CF0B3259F8}"/>
                </a:ext>
              </a:extLst>
            </p:cNvPr>
            <p:cNvSpPr txBox="1"/>
            <p:nvPr/>
          </p:nvSpPr>
          <p:spPr>
            <a:xfrm>
              <a:off x="5903815" y="4213534"/>
              <a:ext cx="35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6BB04F8F-18E9-D846-9E28-D7338816E7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03816" y="4597722"/>
              <a:ext cx="26290" cy="748163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33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72F2ADFC-E759-274C-8B8D-F9FECCB43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122238"/>
            <a:ext cx="7543800" cy="1295400"/>
          </a:xfrm>
        </p:spPr>
        <p:txBody>
          <a:bodyPr/>
          <a:lstStyle/>
          <a:p>
            <a:pPr eaLnBrk="1" hangingPunct="1"/>
            <a:r>
              <a:rPr lang="zh-CN" altLang="en-US" dirty="0"/>
              <a:t>格</a:t>
            </a:r>
            <a:r>
              <a:rPr lang="en-US" altLang="zh-CN" dirty="0"/>
              <a:t>(Lattice)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275" name="Rectangle 3">
                <a:extLst>
                  <a:ext uri="{FF2B5EF4-FFF2-40B4-BE49-F238E27FC236}">
                    <a16:creationId xmlns:a16="http://schemas.microsoft.com/office/drawing/2014/main" id="{674ACCCC-70DF-CF40-8A46-03104FDB0D03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</a:pPr>
                <a:r>
                  <a:rPr lang="zh-CN" altLang="en-US" sz="2800" b="1" dirty="0">
                    <a:solidFill>
                      <a:srgbClr val="0315BD"/>
                    </a:solidFill>
                    <a:latin typeface="Times New Roman" panose="02020603050405020304" pitchFamily="18" charset="0"/>
                  </a:rPr>
                  <a:t>偏序格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：</a:t>
                </a:r>
              </a:p>
              <a:p>
                <a:pPr lvl="1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  <a:ea typeface="MS PMincho" panose="02020600040205080304" pitchFamily="18" charset="-128"/>
                      </a:rPr>
                      <m:t>≼</m:t>
                    </m:r>
                    <m:r>
                      <a:rPr lang="en-US" altLang="zh-CN" sz="240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是偏序集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若</a:t>
                </a:r>
              </a:p>
              <a:p>
                <a:pPr lvl="2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sym typeface="Symbol" pitchFamily="2" charset="2"/>
                  </a:rPr>
                  <a:t>对于任意的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sym typeface="Symbol" pitchFamily="2" charset="2"/>
                      </a:rPr>
                      <m:t>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的最小上界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lub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br>
                  <a:rPr lang="en-US" altLang="zh-CN" sz="2400" dirty="0">
                    <a:latin typeface="Times New Roman" panose="02020603050405020304" pitchFamily="18" charset="0"/>
                  </a:rPr>
                </a:br>
                <a:r>
                  <a:rPr lang="en-US" altLang="zh-CN" sz="2400" dirty="0">
                    <a:latin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  <a:ea typeface="MS PMincho" panose="02020600040205080304" pitchFamily="18" charset="-128"/>
                        <a:sym typeface="Symbol" pitchFamily="2" charset="2"/>
                      </a:rPr>
                      <m:t></m:t>
                    </m:r>
                    <m:r>
                      <a:rPr lang="en-US" altLang="zh-CN" sz="2400" i="1" dirty="0" err="1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 也称其为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</a:rPr>
                  <a:t>并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(</a:t>
                </a:r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</a:rPr>
                  <a:t>join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)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】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 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lvl="2" algn="just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sym typeface="Symbol" pitchFamily="2" charset="2"/>
                  </a:rPr>
                  <a:t>对于任意的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sym typeface="Symbol" pitchFamily="2" charset="2"/>
                      </a:rPr>
                      <m:t>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itchFamily="2" charset="2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的最大下界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glb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, </a:t>
                </a:r>
                <a:br>
                  <a:rPr lang="en-US" altLang="zh-CN" sz="2400" dirty="0">
                    <a:latin typeface="Times New Roman" panose="02020603050405020304" pitchFamily="18" charset="0"/>
                  </a:rPr>
                </a:br>
                <a:r>
                  <a:rPr lang="en-US" altLang="zh-CN" sz="2400" dirty="0">
                    <a:latin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记为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solidFill>
                          <a:srgbClr val="0315BD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</m:t>
                    </m:r>
                    <m:r>
                      <a:rPr lang="en-US" altLang="zh-CN" sz="2400" i="1" dirty="0" err="1">
                        <a:solidFill>
                          <a:srgbClr val="0315B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 也称其为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</a:rPr>
                  <a:t>交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(</a:t>
                </a:r>
                <a:r>
                  <a:rPr lang="en-US" altLang="zh-CN" sz="2400" dirty="0">
                    <a:solidFill>
                      <a:srgbClr val="0315BD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</a:rPr>
                  <a:t>meet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KaiTi" panose="02010609060101010101" pitchFamily="49" charset="-122"/>
                  </a:rPr>
                  <a:t>)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】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 marL="344487" lvl="1" indent="0" algn="just" eaLnBrk="1" hangingPunct="1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     则称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MS PMincho" panose="02020600040205080304" pitchFamily="18" charset="-128"/>
                      </a:rPr>
                      <m:t>≼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</a:rPr>
                  <a:t>构成一个格。</a:t>
                </a:r>
              </a:p>
              <a:p>
                <a:pPr lvl="1" algn="just" eaLnBrk="1" hangingPunct="1"/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275" name="Rectangle 3">
                <a:extLst>
                  <a:ext uri="{FF2B5EF4-FFF2-40B4-BE49-F238E27FC236}">
                    <a16:creationId xmlns:a16="http://schemas.microsoft.com/office/drawing/2014/main" id="{674ACCCC-70DF-CF40-8A46-03104FDB0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617" t="-860" r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95324D-6D54-1F42-8374-5889C07AA4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CBE1B5-711C-D94D-9FDB-749FED021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1FC6FB-15E0-5D45-B5FA-CFF4D66A2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295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有补分配格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代数格：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结合律、交换律、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吸收律、（幂等律）</a:t>
            </a:r>
            <a:endParaRPr lang="en-US" altLang="zh-CN" sz="28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分配格：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分配律</a:t>
            </a:r>
            <a:endParaRPr lang="en-US" altLang="zh-CN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    界：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同一律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、（支配律）</a:t>
            </a:r>
            <a:endParaRPr lang="en-US" altLang="zh-CN" sz="28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    补：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补    律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、（双重补律、德摩根律）</a:t>
            </a:r>
            <a:endParaRPr lang="en-US" altLang="zh-CN" sz="28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zh-CN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6" name="灯片编号占位符 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78C28C-B227-4DA7-8C6D-14F16E6220F6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6B9D7-D58E-0C47-9A9A-77334B4E7A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80A10-1312-DA44-A76F-406C8657B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547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389812" cy="1084263"/>
          </a:xfrm>
        </p:spPr>
        <p:txBody>
          <a:bodyPr/>
          <a:lstStyle/>
          <a:p>
            <a:pPr eaLnBrk="1" hangingPunct="1"/>
            <a:r>
              <a:rPr lang="zh-C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有补分配格（代数</a:t>
            </a:r>
            <a:r>
              <a:rPr lang="zh-CN" altLang="en-US" sz="3600"/>
              <a:t>性质）</a:t>
            </a:r>
            <a:endParaRPr lang="zh-CN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683" name="组合 14"/>
          <p:cNvGrpSpPr>
            <a:grpSpLocks/>
          </p:cNvGrpSpPr>
          <p:nvPr/>
        </p:nvGrpSpPr>
        <p:grpSpPr bwMode="auto">
          <a:xfrm>
            <a:off x="1258888" y="2509838"/>
            <a:ext cx="6611937" cy="511175"/>
            <a:chOff x="2339752" y="3645024"/>
            <a:chExt cx="6610685" cy="510779"/>
          </a:xfrm>
        </p:grpSpPr>
        <p:sp>
          <p:nvSpPr>
            <p:cNvPr id="71691" name="圆角矩形标注 6"/>
            <p:cNvSpPr>
              <a:spLocks noChangeArrowheads="1"/>
            </p:cNvSpPr>
            <p:nvPr/>
          </p:nvSpPr>
          <p:spPr bwMode="auto">
            <a:xfrm>
              <a:off x="2339752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CC"/>
                  </a:solidFill>
                </a:rPr>
                <a:t>结合律</a:t>
              </a:r>
            </a:p>
          </p:txBody>
        </p:sp>
        <p:sp>
          <p:nvSpPr>
            <p:cNvPr id="71692" name="圆角矩形标注 10"/>
            <p:cNvSpPr>
              <a:spLocks noChangeArrowheads="1"/>
            </p:cNvSpPr>
            <p:nvPr/>
          </p:nvSpPr>
          <p:spPr bwMode="auto">
            <a:xfrm>
              <a:off x="3779912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0000CC"/>
                  </a:solidFill>
                </a:rPr>
                <a:t>交换律</a:t>
              </a:r>
            </a:p>
          </p:txBody>
        </p:sp>
        <p:sp>
          <p:nvSpPr>
            <p:cNvPr id="71693" name="圆角矩形标注 11"/>
            <p:cNvSpPr>
              <a:spLocks noChangeArrowheads="1"/>
            </p:cNvSpPr>
            <p:nvPr/>
          </p:nvSpPr>
          <p:spPr bwMode="auto">
            <a:xfrm>
              <a:off x="5220072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CC"/>
                  </a:solidFill>
                </a:rPr>
                <a:t>分配律</a:t>
              </a:r>
            </a:p>
          </p:txBody>
        </p:sp>
        <p:sp>
          <p:nvSpPr>
            <p:cNvPr id="71694" name="圆角矩形标注 12"/>
            <p:cNvSpPr>
              <a:spLocks noChangeArrowheads="1"/>
            </p:cNvSpPr>
            <p:nvPr/>
          </p:nvSpPr>
          <p:spPr bwMode="auto">
            <a:xfrm>
              <a:off x="6660232" y="3645025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CC"/>
                  </a:solidFill>
                </a:rPr>
                <a:t>同一律</a:t>
              </a:r>
            </a:p>
          </p:txBody>
        </p:sp>
        <p:sp>
          <p:nvSpPr>
            <p:cNvPr id="71695" name="圆角矩形标注 13"/>
            <p:cNvSpPr>
              <a:spLocks noChangeArrowheads="1"/>
            </p:cNvSpPr>
            <p:nvPr/>
          </p:nvSpPr>
          <p:spPr bwMode="auto">
            <a:xfrm>
              <a:off x="8100392" y="3645024"/>
              <a:ext cx="850045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CC"/>
                  </a:solidFill>
                </a:rPr>
                <a:t>补律</a:t>
              </a:r>
            </a:p>
          </p:txBody>
        </p:sp>
      </p:grpSp>
      <p:grpSp>
        <p:nvGrpSpPr>
          <p:cNvPr id="71684" name="组合 15"/>
          <p:cNvGrpSpPr>
            <a:grpSpLocks/>
          </p:cNvGrpSpPr>
          <p:nvPr/>
        </p:nvGrpSpPr>
        <p:grpSpPr bwMode="auto">
          <a:xfrm>
            <a:off x="1023938" y="4060825"/>
            <a:ext cx="7151687" cy="511175"/>
            <a:chOff x="2699792" y="3645024"/>
            <a:chExt cx="7152079" cy="510778"/>
          </a:xfrm>
        </p:grpSpPr>
        <p:sp>
          <p:nvSpPr>
            <p:cNvPr id="71686" name="圆角矩形标注 16"/>
            <p:cNvSpPr>
              <a:spLocks noChangeArrowheads="1"/>
            </p:cNvSpPr>
            <p:nvPr/>
          </p:nvSpPr>
          <p:spPr bwMode="auto">
            <a:xfrm>
              <a:off x="5484576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支配律</a:t>
              </a:r>
            </a:p>
          </p:txBody>
        </p:sp>
        <p:sp>
          <p:nvSpPr>
            <p:cNvPr id="71687" name="圆角矩形标注 17"/>
            <p:cNvSpPr>
              <a:spLocks noChangeArrowheads="1"/>
            </p:cNvSpPr>
            <p:nvPr/>
          </p:nvSpPr>
          <p:spPr bwMode="auto">
            <a:xfrm>
              <a:off x="2699792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</a:rPr>
                <a:t>吸收律</a:t>
              </a:r>
            </a:p>
          </p:txBody>
        </p:sp>
        <p:sp>
          <p:nvSpPr>
            <p:cNvPr id="71688" name="圆角矩形标注 18"/>
            <p:cNvSpPr>
              <a:spLocks noChangeArrowheads="1"/>
            </p:cNvSpPr>
            <p:nvPr/>
          </p:nvSpPr>
          <p:spPr bwMode="auto">
            <a:xfrm>
              <a:off x="4116424" y="3645024"/>
              <a:ext cx="1155854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幂等律</a:t>
              </a:r>
            </a:p>
          </p:txBody>
        </p:sp>
        <p:sp>
          <p:nvSpPr>
            <p:cNvPr id="71689" name="圆角矩形标注 19"/>
            <p:cNvSpPr>
              <a:spLocks noChangeArrowheads="1"/>
            </p:cNvSpPr>
            <p:nvPr/>
          </p:nvSpPr>
          <p:spPr bwMode="auto">
            <a:xfrm>
              <a:off x="6804248" y="3645024"/>
              <a:ext cx="1463447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双重补律</a:t>
              </a:r>
            </a:p>
          </p:txBody>
        </p:sp>
        <p:sp>
          <p:nvSpPr>
            <p:cNvPr id="71690" name="圆角矩形标注 20"/>
            <p:cNvSpPr>
              <a:spLocks noChangeArrowheads="1"/>
            </p:cNvSpPr>
            <p:nvPr/>
          </p:nvSpPr>
          <p:spPr bwMode="auto">
            <a:xfrm>
              <a:off x="8388424" y="3645024"/>
              <a:ext cx="1463447" cy="510778"/>
            </a:xfrm>
            <a:prstGeom prst="wedgeRoundRectCallout">
              <a:avLst>
                <a:gd name="adj1" fmla="val -21264"/>
                <a:gd name="adj2" fmla="val 39171"/>
                <a:gd name="adj3" fmla="val 16667"/>
              </a:avLst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</a:rPr>
                <a:t>德摩根律</a:t>
              </a:r>
            </a:p>
          </p:txBody>
        </p:sp>
      </p:grpSp>
      <p:sp>
        <p:nvSpPr>
          <p:cNvPr id="7168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EFE2687-6806-49D0-B633-7B3E17CD2A3D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1B42F02-6FE7-9644-B240-ACBED8F0B637}"/>
              </a:ext>
            </a:extLst>
          </p:cNvPr>
          <p:cNvSpPr/>
          <p:nvPr/>
        </p:nvSpPr>
        <p:spPr bwMode="auto">
          <a:xfrm>
            <a:off x="3025957" y="5493761"/>
            <a:ext cx="1224136" cy="86409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5E8D92-3776-7742-B373-23D6750443A3}"/>
              </a:ext>
            </a:extLst>
          </p:cNvPr>
          <p:cNvSpPr/>
          <p:nvPr/>
        </p:nvSpPr>
        <p:spPr>
          <a:xfrm>
            <a:off x="4482142" y="5664199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布尔代数</a:t>
            </a:r>
            <a:endParaRPr lang="zh-CN" altLang="en-US" sz="28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1B43F8-E350-E243-B9BD-AC36799298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B5E5D0-5A76-9040-B6BF-5DF44DBB6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37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80AC9-C96E-7242-9AB1-F04C1905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B1017-07A0-A347-8CB2-5065662C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3"/>
            <a:ext cx="8363272" cy="4411662"/>
          </a:xfrm>
        </p:spPr>
        <p:txBody>
          <a:bodyPr/>
          <a:lstStyle/>
          <a:p>
            <a:r>
              <a:rPr kumimoji="1" lang="zh-CN" altLang="en-US" sz="2800" dirty="0"/>
              <a:t>格是任意两个元素都有上确界和下确界的偏序集</a:t>
            </a:r>
            <a:r>
              <a:rPr kumimoji="1" lang="en-US" altLang="zh-CN" sz="2800" dirty="0"/>
              <a:t>.</a:t>
            </a:r>
          </a:p>
          <a:p>
            <a:endParaRPr kumimoji="1" lang="en-US" altLang="zh-CN" sz="2800" dirty="0"/>
          </a:p>
          <a:p>
            <a:r>
              <a:rPr lang="zh-CN" altLang="en-US" sz="2800" dirty="0"/>
              <a:t>格也是定义了并和交运算且满足结合律、交换律、吸收律的代数系统</a:t>
            </a:r>
            <a:r>
              <a:rPr lang="en-US" altLang="zh-CN" sz="2800" dirty="0"/>
              <a:t>.</a:t>
            </a:r>
          </a:p>
          <a:p>
            <a:endParaRPr lang="en-US" altLang="zh-CN" sz="2800" dirty="0"/>
          </a:p>
          <a:p>
            <a:r>
              <a:rPr lang="zh-CN" altLang="en-US" sz="2800" dirty="0"/>
              <a:t>有补</a:t>
            </a:r>
            <a:r>
              <a:rPr kumimoji="1" lang="zh-CN" altLang="en-US" sz="2800" dirty="0"/>
              <a:t>分配格进一步满足分配律、同一律、支配律、补律、德摩根律等运算性质</a:t>
            </a:r>
            <a:r>
              <a:rPr kumimoji="1" lang="en-US" altLang="zh-CN" sz="2800" dirty="0"/>
              <a:t>.</a:t>
            </a:r>
          </a:p>
          <a:p>
            <a:pPr lvl="1"/>
            <a:r>
              <a:rPr lang="zh-CN" altLang="en-US" sz="2400" dirty="0"/>
              <a:t>将构成一种极为规整的结构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FCD58B-03AC-E443-ADF0-3126F00E6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3E875-EBD6-DA4A-8C4E-B41DABBB1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973B2-8F66-8446-BCDF-C4FDE934A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209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A07FDAFF-E0D8-8D46-81BB-A6E8CF863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476250"/>
            <a:ext cx="7543800" cy="941388"/>
          </a:xfrm>
        </p:spPr>
        <p:txBody>
          <a:bodyPr/>
          <a:lstStyle/>
          <a:p>
            <a:pPr eaLnBrk="1" hangingPunct="1"/>
            <a:r>
              <a:rPr lang="zh-CN" altLang="en-US"/>
              <a:t>格的例子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Rectangle 3">
                <a:extLst>
                  <a:ext uri="{FF2B5EF4-FFF2-40B4-BE49-F238E27FC236}">
                    <a16:creationId xmlns:a16="http://schemas.microsoft.com/office/drawing/2014/main" id="{976D7A0D-20D8-9E4C-9D45-EC46E44AD2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1692275"/>
                <a:ext cx="8497639" cy="2168773"/>
              </a:xfrm>
            </p:spPr>
            <p:txBody>
              <a:bodyPr/>
              <a:lstStyle/>
              <a:p>
                <a:pPr marL="514350" indent="-514350" algn="just" eaLnBrk="1" hangingPunct="1">
                  <a:buFont typeface="+mj-lt"/>
                  <a:buAutoNum type="alphaLcParenR"/>
                </a:pPr>
                <a:r>
                  <a:rPr lang="zh-CN" altLang="en-US" sz="28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}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2" charset="2"/>
                                  </a:rPr>
                                  <m:t>ℤ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itchFamily="2" charset="2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 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60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的正因子集合及整除关系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marL="344487" lvl="1" indent="0" algn="just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  <a:sym typeface="Symbol" pitchFamily="2" charset="2"/>
                        </a:rPr>
                        <m:t>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  <a:sym typeface="Symbol" pitchFamily="2" charset="2"/>
                        </a:rPr>
                        <m:t>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0" dirty="0">
                          <a:latin typeface="Cambria Math" panose="02040503050406030204" pitchFamily="18" charset="0"/>
                        </a:rPr>
                        <m:t>lcm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sym typeface="Symbol" pitchFamily="2" charset="2"/>
                </a:endParaRPr>
              </a:p>
              <a:p>
                <a:pPr marL="514350" indent="-514350" algn="just" eaLnBrk="1" hangingPunct="1">
                  <a:spcBef>
                    <a:spcPts val="1200"/>
                  </a:spcBef>
                  <a:buFont typeface="+mj-lt"/>
                  <a:buAutoNum type="alphaLcParenR"/>
                </a:pPr>
                <a:r>
                  <a:rPr lang="en-US" altLang="zh-CN" sz="2800" b="0" dirty="0">
                    <a:latin typeface="Times New Roman" panose="02020603050405020304" pitchFamily="18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𝜌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𝑆</m:t>
                            </m:r>
                          </m:e>
                        </m:d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</m:e>
                    </m:d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  <a:ea typeface="MS PMincho" panose="02020600040205080304" pitchFamily="18" charset="-128"/>
                        <a:sym typeface="Symbol" pitchFamily="2" charset="2"/>
                      </a:rPr>
                      <m:t>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MS PMincho" panose="02020600040205080304" pitchFamily="18" charset="-128"/>
                      </a:rPr>
                      <m:t>∩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  <a:ea typeface="MS PMincho" panose="02020600040205080304" pitchFamily="18" charset="-128"/>
                        <a:sym typeface="Symbol" pitchFamily="2" charset="2"/>
                      </a:rPr>
                      <m:t>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32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59" name="Rectangle 3">
                <a:extLst>
                  <a:ext uri="{FF2B5EF4-FFF2-40B4-BE49-F238E27FC236}">
                    <a16:creationId xmlns:a16="http://schemas.microsoft.com/office/drawing/2014/main" id="{976D7A0D-20D8-9E4C-9D45-EC46E44AD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1692275"/>
                <a:ext cx="8497639" cy="2168773"/>
              </a:xfrm>
              <a:blipFill>
                <a:blip r:embed="rId3"/>
                <a:stretch>
                  <a:fillRect l="-597" t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89B17F6-1B0F-6F42-B9B1-0EEBA8D96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501008"/>
            <a:ext cx="7350075" cy="3212976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D572B8-6155-8049-B8F6-6A9814736F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4F401F-2C33-E042-AF58-B89D133AE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EF4E39-04A7-174F-A770-C2090BE24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247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A07FDAFF-E0D8-8D46-81BB-A6E8CF863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476250"/>
            <a:ext cx="7543800" cy="941388"/>
          </a:xfrm>
        </p:spPr>
        <p:txBody>
          <a:bodyPr/>
          <a:lstStyle/>
          <a:p>
            <a:pPr eaLnBrk="1" hangingPunct="1"/>
            <a:r>
              <a:rPr lang="zh-CN" altLang="en-US"/>
              <a:t>格的例子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Rectangle 3">
                <a:extLst>
                  <a:ext uri="{FF2B5EF4-FFF2-40B4-BE49-F238E27FC236}">
                    <a16:creationId xmlns:a16="http://schemas.microsoft.com/office/drawing/2014/main" id="{976D7A0D-20D8-9E4C-9D45-EC46E44AD2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20725" y="1692275"/>
                <a:ext cx="8172450" cy="4411663"/>
              </a:xfrm>
            </p:spPr>
            <p:txBody>
              <a:bodyPr/>
              <a:lstStyle/>
              <a:p>
                <a:pPr eaLnBrk="1" hangingPunct="1">
                  <a:spcBef>
                    <a:spcPct val="600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</m:t>
                        </m:r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p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ℤ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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Courier New" panose="02070309020205020404" pitchFamily="49" charset="0"/>
                  </a:rPr>
                  <a:t>.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MS PMincho" panose="02020600040205080304" pitchFamily="18" charset="-128"/>
                        <a:sym typeface="Symbol" pitchFamily="2" charset="2"/>
                      </a:rPr>
                      <m:t>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}, 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  <a:ea typeface="MS PMincho" panose="02020600040205080304" pitchFamily="18" charset="-128"/>
                        <a:sym typeface="Symbol" pitchFamily="2" charset="2"/>
                      </a:rPr>
                      <m:t>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altLang="zh-CN" sz="2400" dirty="0"/>
              </a:p>
              <a:p>
                <a:pPr eaLnBrk="1" hangingPunct="1">
                  <a:spcBef>
                    <a:spcPct val="6000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ℕ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ℕ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, ≼)</m:t>
                    </m:r>
                  </m:oMath>
                </a14:m>
                <a:r>
                  <a:rPr lang="en-US" altLang="zh-CN" sz="240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≼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. </a:t>
                </a:r>
              </a:p>
            </p:txBody>
          </p:sp>
        </mc:Choice>
        <mc:Fallback xmlns="">
          <p:sp>
            <p:nvSpPr>
              <p:cNvPr id="70659" name="Rectangle 3">
                <a:extLst>
                  <a:ext uri="{FF2B5EF4-FFF2-40B4-BE49-F238E27FC236}">
                    <a16:creationId xmlns:a16="http://schemas.microsoft.com/office/drawing/2014/main" id="{976D7A0D-20D8-9E4C-9D45-EC46E44AD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725" y="1692275"/>
                <a:ext cx="8172450" cy="4411663"/>
              </a:xfrm>
              <a:blipFill>
                <a:blip r:embed="rId3"/>
                <a:stretch>
                  <a:fillRect l="-311" t="-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A96A16C-8E5D-7848-9A43-C2A1DAF60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378" y="3362488"/>
            <a:ext cx="4236238" cy="32566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D8DA09-5B5F-C845-931A-8D4B1B78F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21" y="3212976"/>
            <a:ext cx="3356992" cy="335699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F17832-842F-AB41-A3C4-87161ACC14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737EB3-A1CF-A345-983C-2CBF2C623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1D620-F95F-A541-BD35-C55A89FAF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64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E204C7B-F630-FF44-885F-F2DD18002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格与哈斯图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E247E40-50AA-AA4D-A12B-DC14A50C7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600" b="1"/>
              <a:t>右边两个哈斯图所表示的偏序集</a:t>
            </a:r>
            <a:r>
              <a:rPr lang="zh-CN" altLang="en-US" sz="2600" b="1">
                <a:solidFill>
                  <a:srgbClr val="FF0000"/>
                </a:solidFill>
              </a:rPr>
              <a:t>不是</a:t>
            </a:r>
            <a:r>
              <a:rPr lang="zh-CN" altLang="en-US" sz="2600" b="1"/>
              <a:t>格</a:t>
            </a:r>
          </a:p>
        </p:txBody>
      </p:sp>
      <p:graphicFrame>
        <p:nvGraphicFramePr>
          <p:cNvPr id="60420" name="Object 58">
            <a:extLst>
              <a:ext uri="{FF2B5EF4-FFF2-40B4-BE49-F238E27FC236}">
                <a16:creationId xmlns:a16="http://schemas.microsoft.com/office/drawing/2014/main" id="{73DAC987-4FB5-2540-895C-1A20EBD097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971800"/>
          <a:ext cx="10515600" cy="278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8" name="Document" r:id="rId4" imgW="31648400" imgH="6946900" progId="Word.Document.8">
                  <p:embed/>
                </p:oleObj>
              </mc:Choice>
              <mc:Fallback>
                <p:oleObj name="Document" r:id="rId4" imgW="31648400" imgH="6946900" progId="Word.Document.8">
                  <p:embed/>
                  <p:pic>
                    <p:nvPicPr>
                      <p:cNvPr id="60420" name="Object 58">
                        <a:extLst>
                          <a:ext uri="{FF2B5EF4-FFF2-40B4-BE49-F238E27FC236}">
                            <a16:creationId xmlns:a16="http://schemas.microsoft.com/office/drawing/2014/main" id="{73DAC987-4FB5-2540-895C-1A20EBD097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71800"/>
                        <a:ext cx="10515600" cy="278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32DF55-7EEF-AB45-858F-20B4AD04BF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A42F6F-8932-A445-BA0F-D781B3EC6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31649-D198-994B-9B13-DBFB3C92C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869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64605DE-A6F9-934C-9BAC-DEB41D16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38223"/>
          </a:xfrm>
        </p:spPr>
        <p:txBody>
          <a:bodyPr/>
          <a:lstStyle/>
          <a:p>
            <a:r>
              <a:rPr kumimoji="1" lang="zh-CN" altLang="en-US" dirty="0"/>
              <a:t>格与哈斯图（续）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DE0576-100A-DA4B-88C9-B0B5635C4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63FC0A-EC01-F84B-9883-9FDCF5642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本投影片及相应音视频仅供修读本课程同学使用</a:t>
            </a:r>
            <a:endParaRPr lang="zh-CN" altLang="en-US" dirty="0"/>
          </a:p>
        </p:txBody>
      </p:sp>
      <p:sp>
        <p:nvSpPr>
          <p:cNvPr id="62467" name="灯片编号占位符 4">
            <a:extLst>
              <a:ext uri="{FF2B5EF4-FFF2-40B4-BE49-F238E27FC236}">
                <a16:creationId xmlns:a16="http://schemas.microsoft.com/office/drawing/2014/main" id="{505F5AEB-E06F-F94C-A5B3-6D5716A69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FD7426-2E08-7245-B85E-DE82675A80EC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2468" name="Picture 4" descr="File:Hypercubeorder binary.svg">
            <a:extLst>
              <a:ext uri="{FF2B5EF4-FFF2-40B4-BE49-F238E27FC236}">
                <a16:creationId xmlns:a16="http://schemas.microsoft.com/office/drawing/2014/main" id="{EA3DF4D6-C8DD-3545-B89B-9541F7F3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160463"/>
            <a:ext cx="3192463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File:Hypercubestar binary.svg">
            <a:extLst>
              <a:ext uri="{FF2B5EF4-FFF2-40B4-BE49-F238E27FC236}">
                <a16:creationId xmlns:a16="http://schemas.microsoft.com/office/drawing/2014/main" id="{6C00E44A-4F57-4647-83F0-50DD083D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3141663"/>
            <a:ext cx="32766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图片 2">
            <a:extLst>
              <a:ext uri="{FF2B5EF4-FFF2-40B4-BE49-F238E27FC236}">
                <a16:creationId xmlns:a16="http://schemas.microsoft.com/office/drawing/2014/main" id="{1E9ABFD8-6B2F-A041-B000-974AB800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03325"/>
            <a:ext cx="45434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12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22964087-CFF9-9448-9175-ED9EA73B2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格的基本关系式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D2C1D79-1BFB-2E4E-BD37-1741A4FAA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根据</a:t>
            </a:r>
            <a:r>
              <a:rPr lang="zh-CN" altLang="en-US" dirty="0"/>
              <a:t>“</a:t>
            </a:r>
            <a:r>
              <a:rPr lang="zh-CN" altLang="en-US" dirty="0">
                <a:latin typeface="Times New Roman" panose="02020603050405020304" pitchFamily="18" charset="0"/>
              </a:rPr>
              <a:t>最小上界</a:t>
            </a:r>
            <a:r>
              <a:rPr lang="zh-CN" altLang="en-US" dirty="0"/>
              <a:t>”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zh-CN" altLang="en-US" dirty="0"/>
              <a:t>“</a:t>
            </a:r>
            <a:r>
              <a:rPr lang="zh-CN" altLang="en-US" dirty="0">
                <a:latin typeface="Times New Roman" panose="02020603050405020304" pitchFamily="18" charset="0"/>
              </a:rPr>
              <a:t>最大下界</a:t>
            </a:r>
            <a:r>
              <a:rPr lang="zh-CN" altLang="en-US" dirty="0"/>
              <a:t>”</a:t>
            </a:r>
            <a:r>
              <a:rPr lang="zh-CN" altLang="en-US" dirty="0">
                <a:latin typeface="Times New Roman" panose="02020603050405020304" pitchFamily="18" charset="0"/>
              </a:rPr>
              <a:t>的定义，有如下关系式：</a:t>
            </a:r>
            <a:endParaRPr lang="zh-CN" altLang="en-US" dirty="0"/>
          </a:p>
          <a:p>
            <a:pPr lvl="1" algn="just" eaLnBrk="1" hangingPunct="1">
              <a:spcBef>
                <a:spcPct val="50000"/>
              </a:spcBef>
            </a:pP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 err="1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,  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latin typeface="Times New Roman" panose="02020603050405020304" pitchFamily="18" charset="0"/>
                <a:sym typeface="Symbol" pitchFamily="2" charset="2"/>
              </a:rPr>
              <a:t>  </a:t>
            </a: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</a:t>
            </a:r>
            <a:r>
              <a:rPr lang="en-US" altLang="zh-CN" i="1" dirty="0" err="1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 eaLnBrk="1" hangingPunct="1"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  <a:r>
              <a:rPr lang="en-US" altLang="zh-CN" dirty="0">
                <a:latin typeface="Times New Roman" panose="02020603050405020304" pitchFamily="18" charset="0"/>
              </a:rPr>
              <a:t>,  </a:t>
            </a:r>
            <a:r>
              <a:rPr lang="en-US" altLang="zh-CN" i="1" dirty="0" err="1">
                <a:latin typeface="Times New Roman" panose="02020603050405020304" pitchFamily="18" charset="0"/>
              </a:rPr>
              <a:t>c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 err="1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sym typeface="Symbol" pitchFamily="2" charset="2"/>
              </a:rPr>
              <a:t>  </a:t>
            </a:r>
            <a:r>
              <a:rPr lang="en-US" altLang="zh-CN" dirty="0">
                <a:latin typeface="Times New Roman" panose="02020603050405020304" pitchFamily="18" charset="0"/>
              </a:rPr>
              <a:t>c </a:t>
            </a:r>
            <a:r>
              <a:rPr lang="en-US" altLang="zh-CN" dirty="0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</a:t>
            </a:r>
            <a:r>
              <a:rPr lang="en-US" altLang="zh-CN" i="1" dirty="0" err="1">
                <a:latin typeface="Times New Roman" panose="02020603050405020304" pitchFamily="18" charset="0"/>
              </a:rPr>
              <a:t>b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pPr lvl="1" algn="just" eaLnBrk="1" hangingPunct="1">
              <a:spcBef>
                <a:spcPct val="50000"/>
              </a:spcBef>
            </a:pPr>
            <a:endParaRPr lang="en-US" altLang="zh-CN" i="1" dirty="0">
              <a:latin typeface="Times New Roman" panose="02020603050405020304" pitchFamily="18" charset="0"/>
            </a:endParaRPr>
          </a:p>
          <a:p>
            <a:pPr lvl="1" algn="just" eaLnBrk="1" hangingPunct="1">
              <a:spcBef>
                <a:spcPct val="50000"/>
              </a:spcBef>
            </a:pP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 err="1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,  </a:t>
            </a:r>
            <a:r>
              <a:rPr lang="en-US" altLang="zh-CN" i="1" dirty="0" err="1">
                <a:latin typeface="Times New Roman" panose="02020603050405020304" pitchFamily="18" charset="0"/>
              </a:rPr>
              <a:t>b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</a:rPr>
              <a:t>≼d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itchFamily="2" charset="2"/>
              </a:rPr>
              <a:t>  </a:t>
            </a: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</a:t>
            </a:r>
            <a:r>
              <a:rPr lang="en-US" altLang="zh-CN" i="1" dirty="0" err="1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</a:rPr>
              <a:t>c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</a:t>
            </a:r>
            <a:r>
              <a:rPr lang="en-US" altLang="zh-CN" i="1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d</a:t>
            </a:r>
            <a:r>
              <a:rPr lang="en-US" altLang="zh-CN" i="1" dirty="0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 , </a:t>
            </a: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</a:t>
            </a:r>
            <a:r>
              <a:rPr lang="en-US" altLang="zh-CN" i="1" dirty="0" err="1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S PMincho" panose="02020600040205080304" pitchFamily="18" charset="-128"/>
              </a:rPr>
              <a:t>≼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</a:rPr>
              <a:t>c</a:t>
            </a:r>
            <a:r>
              <a:rPr lang="en-US" altLang="zh-CN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</a:t>
            </a:r>
            <a:r>
              <a:rPr lang="en-US" altLang="zh-CN" i="1" dirty="0" err="1">
                <a:latin typeface="Times New Roman" panose="02020603050405020304" pitchFamily="18" charset="0"/>
                <a:ea typeface="MS PMincho" panose="02020600040205080304" pitchFamily="18" charset="-128"/>
                <a:sym typeface="Symbol" pitchFamily="2" charset="2"/>
              </a:rPr>
              <a:t>d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pPr lvl="1" algn="just" eaLnBrk="1" hangingPunct="1">
              <a:spcBef>
                <a:spcPct val="50000"/>
              </a:spcBef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48746E-7363-0A44-98EB-20726BF13D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0A4E63-AC26-9047-8F9D-8873B2BCD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/>
              <a:t>本投影片及相应音视频仅供修读本课程同学使用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D2D69-E7D4-3645-A6D9-C1C346A23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2CBC89-708E-48CD-BCD6-CCB7D6409ED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8512164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15923</TotalTime>
  <Words>3696</Words>
  <Application>Microsoft Macintosh PowerPoint</Application>
  <PresentationFormat>全屏显示(4:3)</PresentationFormat>
  <Paragraphs>467</Paragraphs>
  <Slides>42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黑体</vt:lpstr>
      <vt:lpstr>STFangsong</vt:lpstr>
      <vt:lpstr>华文行楷</vt:lpstr>
      <vt:lpstr>楷体</vt:lpstr>
      <vt:lpstr>宋体</vt:lpstr>
      <vt:lpstr>宋体</vt:lpstr>
      <vt:lpstr>KaiTi</vt:lpstr>
      <vt:lpstr>MS PMincho</vt:lpstr>
      <vt:lpstr>Arial</vt:lpstr>
      <vt:lpstr>Book Antiqua</vt:lpstr>
      <vt:lpstr>Cambria Math</vt:lpstr>
      <vt:lpstr>Courier New</vt:lpstr>
      <vt:lpstr>Symbol</vt:lpstr>
      <vt:lpstr>Tahoma</vt:lpstr>
      <vt:lpstr>Times New Roman</vt:lpstr>
      <vt:lpstr>Wingdings</vt:lpstr>
      <vt:lpstr>Network</vt:lpstr>
      <vt:lpstr>Document</vt:lpstr>
      <vt:lpstr>格</vt:lpstr>
      <vt:lpstr>提要</vt:lpstr>
      <vt:lpstr>偏序里的特殊元素(回顾)</vt:lpstr>
      <vt:lpstr>格(Lattice)</vt:lpstr>
      <vt:lpstr>格的例子</vt:lpstr>
      <vt:lpstr>格的例子</vt:lpstr>
      <vt:lpstr>格与哈斯图</vt:lpstr>
      <vt:lpstr>格与哈斯图（续）</vt:lpstr>
      <vt:lpstr>格的基本关系式</vt:lpstr>
      <vt:lpstr>格的性质</vt:lpstr>
      <vt:lpstr>格的性质</vt:lpstr>
      <vt:lpstr>关于格的对偶命题</vt:lpstr>
      <vt:lpstr>格的对偶原理</vt:lpstr>
      <vt:lpstr>代数格</vt:lpstr>
      <vt:lpstr>格的代数性质</vt:lpstr>
      <vt:lpstr>代数格（定义）</vt:lpstr>
      <vt:lpstr>代数格中的偏序关系</vt:lpstr>
      <vt:lpstr>子格</vt:lpstr>
      <vt:lpstr>格同态</vt:lpstr>
      <vt:lpstr>格同构</vt:lpstr>
      <vt:lpstr>格同构</vt:lpstr>
      <vt:lpstr>格同构的直观特征</vt:lpstr>
      <vt:lpstr>格同构的直观特征（续）</vt:lpstr>
      <vt:lpstr>格同构的直观特征（续）</vt:lpstr>
      <vt:lpstr>分配格与有补格</vt:lpstr>
      <vt:lpstr>几种典型的格</vt:lpstr>
      <vt:lpstr>分配格</vt:lpstr>
      <vt:lpstr>分配格</vt:lpstr>
      <vt:lpstr>分配格的判定定理</vt:lpstr>
      <vt:lpstr>分配格的判定定理（续）</vt:lpstr>
      <vt:lpstr>分配格的判定定理（续）</vt:lpstr>
      <vt:lpstr>分配格的判定定理（续）</vt:lpstr>
      <vt:lpstr>有界格</vt:lpstr>
      <vt:lpstr>有界格（续）</vt:lpstr>
      <vt:lpstr>有界格（续）</vt:lpstr>
      <vt:lpstr>补元</vt:lpstr>
      <vt:lpstr>补元的存在性与唯一性</vt:lpstr>
      <vt:lpstr>有界分配格的补元</vt:lpstr>
      <vt:lpstr>有补格（续）</vt:lpstr>
      <vt:lpstr>有补分配格</vt:lpstr>
      <vt:lpstr>有补分配格（代数性质）</vt:lpstr>
      <vt:lpstr>小结</vt:lpstr>
    </vt:vector>
  </TitlesOfParts>
  <Company>Nanjing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二元关系的性质</dc:title>
  <dc:creator>CHEN DAOXU</dc:creator>
  <cp:lastModifiedBy>Ma Xiaoxing</cp:lastModifiedBy>
  <cp:revision>1112</cp:revision>
  <cp:lastPrinted>2020-04-22T01:19:42Z</cp:lastPrinted>
  <dcterms:created xsi:type="dcterms:W3CDTF">2001-04-23T02:58:46Z</dcterms:created>
  <dcterms:modified xsi:type="dcterms:W3CDTF">2020-04-25T02:33:23Z</dcterms:modified>
</cp:coreProperties>
</file>